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7"/>
  </p:notesMasterIdLst>
  <p:sldIdLst>
    <p:sldId id="282" r:id="rId6"/>
    <p:sldId id="306" r:id="rId7"/>
    <p:sldId id="307" r:id="rId8"/>
    <p:sldId id="308" r:id="rId9"/>
    <p:sldId id="310" r:id="rId10"/>
    <p:sldId id="290" r:id="rId11"/>
    <p:sldId id="285" r:id="rId12"/>
    <p:sldId id="292" r:id="rId13"/>
    <p:sldId id="293" r:id="rId14"/>
    <p:sldId id="295" r:id="rId15"/>
    <p:sldId id="311" r:id="rId16"/>
    <p:sldId id="318" r:id="rId17"/>
    <p:sldId id="316" r:id="rId18"/>
    <p:sldId id="299" r:id="rId19"/>
    <p:sldId id="322" r:id="rId20"/>
    <p:sldId id="321" r:id="rId21"/>
    <p:sldId id="303" r:id="rId22"/>
    <p:sldId id="313" r:id="rId23"/>
    <p:sldId id="323" r:id="rId24"/>
    <p:sldId id="320" r:id="rId25"/>
    <p:sldId id="305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BC0000"/>
    <a:srgbClr val="E6E6E6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8949D-D006-454B-9197-0569E8A5CFDB}" v="5" dt="2023-11-23T14:28:07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28" y="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an Küney" userId="790d37ed4d06e941" providerId="LiveId" clId="{8BF8949D-D006-454B-9197-0569E8A5CFDB}"/>
    <pc:docChg chg="custSel addSld delSld modSld">
      <pc:chgData name="Altan Küney" userId="790d37ed4d06e941" providerId="LiveId" clId="{8BF8949D-D006-454B-9197-0569E8A5CFDB}" dt="2023-11-23T14:28:07.101" v="57" actId="1076"/>
      <pc:docMkLst>
        <pc:docMk/>
      </pc:docMkLst>
      <pc:sldChg chg="modSp mod">
        <pc:chgData name="Altan Küney" userId="790d37ed4d06e941" providerId="LiveId" clId="{8BF8949D-D006-454B-9197-0569E8A5CFDB}" dt="2023-11-15T13:39:06.399" v="48" actId="20577"/>
        <pc:sldMkLst>
          <pc:docMk/>
          <pc:sldMk cId="2365230781" sldId="295"/>
        </pc:sldMkLst>
        <pc:graphicFrameChg chg="modGraphic">
          <ac:chgData name="Altan Küney" userId="790d37ed4d06e941" providerId="LiveId" clId="{8BF8949D-D006-454B-9197-0569E8A5CFDB}" dt="2023-11-15T13:39:06.399" v="48" actId="20577"/>
          <ac:graphicFrameMkLst>
            <pc:docMk/>
            <pc:sldMk cId="2365230781" sldId="295"/>
            <ac:graphicFrameMk id="8252" creationId="{00000000-0000-0000-0000-000000000000}"/>
          </ac:graphicFrameMkLst>
        </pc:graphicFrameChg>
      </pc:sldChg>
      <pc:sldChg chg="modSp mod">
        <pc:chgData name="Altan Küney" userId="790d37ed4d06e941" providerId="LiveId" clId="{8BF8949D-D006-454B-9197-0569E8A5CFDB}" dt="2023-11-15T13:28:31.150" v="1" actId="20577"/>
        <pc:sldMkLst>
          <pc:docMk/>
          <pc:sldMk cId="1982884383" sldId="306"/>
        </pc:sldMkLst>
        <pc:spChg chg="mod">
          <ac:chgData name="Altan Küney" userId="790d37ed4d06e941" providerId="LiveId" clId="{8BF8949D-D006-454B-9197-0569E8A5CFDB}" dt="2023-11-15T13:28:31.150" v="1" actId="20577"/>
          <ac:spMkLst>
            <pc:docMk/>
            <pc:sldMk cId="1982884383" sldId="306"/>
            <ac:spMk id="4098" creationId="{00000000-0000-0000-0000-000000000000}"/>
          </ac:spMkLst>
        </pc:spChg>
      </pc:sldChg>
      <pc:sldChg chg="addSp delSp modSp mod modShow chgLayout">
        <pc:chgData name="Altan Küney" userId="790d37ed4d06e941" providerId="LiveId" clId="{8BF8949D-D006-454B-9197-0569E8A5CFDB}" dt="2023-11-23T14:28:07.101" v="57" actId="1076"/>
        <pc:sldMkLst>
          <pc:docMk/>
          <pc:sldMk cId="155376332" sldId="313"/>
        </pc:sldMkLst>
        <pc:spChg chg="add del mod">
          <ac:chgData name="Altan Küney" userId="790d37ed4d06e941" providerId="LiveId" clId="{8BF8949D-D006-454B-9197-0569E8A5CFDB}" dt="2023-11-23T14:26:36.642" v="51" actId="6264"/>
          <ac:spMkLst>
            <pc:docMk/>
            <pc:sldMk cId="155376332" sldId="313"/>
            <ac:spMk id="2" creationId="{2FCFD619-16B7-FA27-EC3C-E0FBF601F26F}"/>
          </ac:spMkLst>
        </pc:spChg>
        <pc:spChg chg="mod ord">
          <ac:chgData name="Altan Küney" userId="790d37ed4d06e941" providerId="LiveId" clId="{8BF8949D-D006-454B-9197-0569E8A5CFDB}" dt="2023-11-23T14:28:03.760" v="56" actId="121"/>
          <ac:spMkLst>
            <pc:docMk/>
            <pc:sldMk cId="155376332" sldId="313"/>
            <ac:spMk id="20482" creationId="{00000000-0000-0000-0000-000000000000}"/>
          </ac:spMkLst>
        </pc:spChg>
        <pc:picChg chg="mod">
          <ac:chgData name="Altan Küney" userId="790d37ed4d06e941" providerId="LiveId" clId="{8BF8949D-D006-454B-9197-0569E8A5CFDB}" dt="2023-11-23T14:28:07.101" v="57" actId="1076"/>
          <ac:picMkLst>
            <pc:docMk/>
            <pc:sldMk cId="155376332" sldId="313"/>
            <ac:picMk id="20497" creationId="{00000000-0000-0000-0000-000000000000}"/>
          </ac:picMkLst>
        </pc:picChg>
      </pc:sldChg>
      <pc:sldChg chg="del">
        <pc:chgData name="Altan Küney" userId="790d37ed4d06e941" providerId="LiveId" clId="{8BF8949D-D006-454B-9197-0569E8A5CFDB}" dt="2023-11-23T10:18:41.636" v="50" actId="47"/>
        <pc:sldMkLst>
          <pc:docMk/>
          <pc:sldMk cId="3656268533" sldId="317"/>
        </pc:sldMkLst>
      </pc:sldChg>
      <pc:sldChg chg="add">
        <pc:chgData name="Altan Küney" userId="790d37ed4d06e941" providerId="LiveId" clId="{8BF8949D-D006-454B-9197-0569E8A5CFDB}" dt="2023-11-23T10:18:38.601" v="49"/>
        <pc:sldMkLst>
          <pc:docMk/>
          <pc:sldMk cId="1590493640" sldId="318"/>
        </pc:sldMkLst>
      </pc:sldChg>
    </pc:docChg>
  </pc:docChgLst>
  <pc:docChgLst>
    <pc:chgData name="Altan Küney" userId="790d37ed4d06e941" providerId="LiveId" clId="{74F22F67-8AFB-45A7-9E11-6EAD6F6D372A}"/>
    <pc:docChg chg="undo custSel addSld delSld modSld sldOrd">
      <pc:chgData name="Altan Küney" userId="790d37ed4d06e941" providerId="LiveId" clId="{74F22F67-8AFB-45A7-9E11-6EAD6F6D372A}" dt="2023-11-22T08:36:09.806" v="463" actId="20577"/>
      <pc:docMkLst>
        <pc:docMk/>
      </pc:docMkLst>
      <pc:sldChg chg="add del setBg">
        <pc:chgData name="Altan Küney" userId="790d37ed4d06e941" providerId="LiveId" clId="{74F22F67-8AFB-45A7-9E11-6EAD6F6D372A}" dt="2023-11-22T08:23:45.585" v="28" actId="47"/>
        <pc:sldMkLst>
          <pc:docMk/>
          <pc:sldMk cId="0" sldId="257"/>
        </pc:sldMkLst>
      </pc:sldChg>
      <pc:sldChg chg="modSp mod">
        <pc:chgData name="Altan Küney" userId="790d37ed4d06e941" providerId="LiveId" clId="{74F22F67-8AFB-45A7-9E11-6EAD6F6D372A}" dt="2023-11-22T08:16:34.855" v="24" actId="1076"/>
        <pc:sldMkLst>
          <pc:docMk/>
          <pc:sldMk cId="2365230781" sldId="295"/>
        </pc:sldMkLst>
        <pc:spChg chg="mod">
          <ac:chgData name="Altan Küney" userId="790d37ed4d06e941" providerId="LiveId" clId="{74F22F67-8AFB-45A7-9E11-6EAD6F6D372A}" dt="2023-11-22T08:16:32.432" v="23" actId="1076"/>
          <ac:spMkLst>
            <pc:docMk/>
            <pc:sldMk cId="2365230781" sldId="295"/>
            <ac:spMk id="13315" creationId="{00000000-0000-0000-0000-000000000000}"/>
          </ac:spMkLst>
        </pc:spChg>
        <pc:graphicFrameChg chg="mod modGraphic">
          <ac:chgData name="Altan Küney" userId="790d37ed4d06e941" providerId="LiveId" clId="{74F22F67-8AFB-45A7-9E11-6EAD6F6D372A}" dt="2023-11-22T08:16:34.855" v="24" actId="1076"/>
          <ac:graphicFrameMkLst>
            <pc:docMk/>
            <pc:sldMk cId="2365230781" sldId="295"/>
            <ac:graphicFrameMk id="8252" creationId="{00000000-0000-0000-0000-000000000000}"/>
          </ac:graphicFrameMkLst>
        </pc:graphicFrameChg>
      </pc:sldChg>
      <pc:sldChg chg="del">
        <pc:chgData name="Altan Küney" userId="790d37ed4d06e941" providerId="LiveId" clId="{74F22F67-8AFB-45A7-9E11-6EAD6F6D372A}" dt="2023-11-15T20:53:46.319" v="1" actId="47"/>
        <pc:sldMkLst>
          <pc:docMk/>
          <pc:sldMk cId="1834785357" sldId="298"/>
        </pc:sldMkLst>
      </pc:sldChg>
      <pc:sldChg chg="modSp add del mod ord">
        <pc:chgData name="Altan Küney" userId="790d37ed4d06e941" providerId="LiveId" clId="{74F22F67-8AFB-45A7-9E11-6EAD6F6D372A}" dt="2023-11-20T13:52:53.602" v="16"/>
        <pc:sldMkLst>
          <pc:docMk/>
          <pc:sldMk cId="623808981" sldId="299"/>
        </pc:sldMkLst>
        <pc:spChg chg="mod">
          <ac:chgData name="Altan Küney" userId="790d37ed4d06e941" providerId="LiveId" clId="{74F22F67-8AFB-45A7-9E11-6EAD6F6D372A}" dt="2023-11-20T13:52:46.254" v="12" actId="27636"/>
          <ac:spMkLst>
            <pc:docMk/>
            <pc:sldMk cId="623808981" sldId="299"/>
            <ac:spMk id="3" creationId="{51AC59F8-36EF-B1FA-C1A2-CE8FAA4AB40A}"/>
          </ac:spMkLst>
        </pc:spChg>
      </pc:sldChg>
      <pc:sldChg chg="del">
        <pc:chgData name="Altan Küney" userId="790d37ed4d06e941" providerId="LiveId" clId="{74F22F67-8AFB-45A7-9E11-6EAD6F6D372A}" dt="2023-11-22T08:14:39.023" v="17" actId="47"/>
        <pc:sldMkLst>
          <pc:docMk/>
          <pc:sldMk cId="1917904079" sldId="309"/>
        </pc:sldMkLst>
      </pc:sldChg>
      <pc:sldChg chg="add del">
        <pc:chgData name="Altan Küney" userId="790d37ed4d06e941" providerId="LiveId" clId="{74F22F67-8AFB-45A7-9E11-6EAD6F6D372A}" dt="2023-11-22T08:15:45.183" v="21" actId="47"/>
        <pc:sldMkLst>
          <pc:docMk/>
          <pc:sldMk cId="1047088400" sldId="310"/>
        </pc:sldMkLst>
      </pc:sldChg>
      <pc:sldChg chg="del">
        <pc:chgData name="Altan Küney" userId="790d37ed4d06e941" providerId="LiveId" clId="{74F22F67-8AFB-45A7-9E11-6EAD6F6D372A}" dt="2023-11-22T08:18:07.154" v="26" actId="47"/>
        <pc:sldMkLst>
          <pc:docMk/>
          <pc:sldMk cId="1971075053" sldId="319"/>
        </pc:sldMkLst>
      </pc:sldChg>
      <pc:sldChg chg="modSp mod">
        <pc:chgData name="Altan Küney" userId="790d37ed4d06e941" providerId="LiveId" clId="{74F22F67-8AFB-45A7-9E11-6EAD6F6D372A}" dt="2023-11-22T08:36:09.806" v="463" actId="20577"/>
        <pc:sldMkLst>
          <pc:docMk/>
          <pc:sldMk cId="3814499821" sldId="320"/>
        </pc:sldMkLst>
        <pc:spChg chg="mod">
          <ac:chgData name="Altan Küney" userId="790d37ed4d06e941" providerId="LiveId" clId="{74F22F67-8AFB-45A7-9E11-6EAD6F6D372A}" dt="2023-11-22T08:29:53.283" v="161" actId="14100"/>
          <ac:spMkLst>
            <pc:docMk/>
            <pc:sldMk cId="3814499821" sldId="320"/>
            <ac:spMk id="12" creationId="{AC455925-D951-B4DC-2D69-B4497D1979AE}"/>
          </ac:spMkLst>
        </pc:spChg>
        <pc:graphicFrameChg chg="mod modGraphic">
          <ac:chgData name="Altan Küney" userId="790d37ed4d06e941" providerId="LiveId" clId="{74F22F67-8AFB-45A7-9E11-6EAD6F6D372A}" dt="2023-11-22T08:36:09.806" v="463" actId="20577"/>
          <ac:graphicFrameMkLst>
            <pc:docMk/>
            <pc:sldMk cId="3814499821" sldId="320"/>
            <ac:graphicFrameMk id="10" creationId="{C97CA695-82FE-8614-0972-C37D90610EB1}"/>
          </ac:graphicFrameMkLst>
        </pc:graphicFrameChg>
        <pc:picChg chg="mod">
          <ac:chgData name="Altan Küney" userId="790d37ed4d06e941" providerId="LiveId" clId="{74F22F67-8AFB-45A7-9E11-6EAD6F6D372A}" dt="2023-11-22T08:27:36.952" v="95" actId="1076"/>
          <ac:picMkLst>
            <pc:docMk/>
            <pc:sldMk cId="3814499821" sldId="320"/>
            <ac:picMk id="13" creationId="{239116CC-C494-622E-8A31-4B1EBA70F8DE}"/>
          </ac:picMkLst>
        </pc:picChg>
      </pc:sldChg>
      <pc:sldChg chg="add">
        <pc:chgData name="Altan Küney" userId="790d37ed4d06e941" providerId="LiveId" clId="{74F22F67-8AFB-45A7-9E11-6EAD6F6D372A}" dt="2023-11-15T20:53:40.503" v="0"/>
        <pc:sldMkLst>
          <pc:docMk/>
          <pc:sldMk cId="3667885393" sldId="322"/>
        </pc:sldMkLst>
      </pc:sldChg>
      <pc:sldChg chg="modSp add mod setBg">
        <pc:chgData name="Altan Küney" userId="790d37ed4d06e941" providerId="LiveId" clId="{74F22F67-8AFB-45A7-9E11-6EAD6F6D372A}" dt="2023-11-22T08:24:01.052" v="32" actId="14100"/>
        <pc:sldMkLst>
          <pc:docMk/>
          <pc:sldMk cId="0" sldId="323"/>
        </pc:sldMkLst>
        <pc:spChg chg="mod">
          <ac:chgData name="Altan Küney" userId="790d37ed4d06e941" providerId="LiveId" clId="{74F22F67-8AFB-45A7-9E11-6EAD6F6D372A}" dt="2023-11-22T08:24:01.052" v="32" actId="14100"/>
          <ac:spMkLst>
            <pc:docMk/>
            <pc:sldMk cId="0" sldId="323"/>
            <ac:spMk id="3087" creationId="{5A112B27-998C-7C8F-49A2-FCB601CC49E3}"/>
          </ac:spMkLst>
        </pc:spChg>
      </pc:sldChg>
      <pc:sldChg chg="modSp add del mod">
        <pc:chgData name="Altan Küney" userId="790d37ed4d06e941" providerId="LiveId" clId="{74F22F67-8AFB-45A7-9E11-6EAD6F6D372A}" dt="2023-11-20T13:52:35.714" v="10" actId="47"/>
        <pc:sldMkLst>
          <pc:docMk/>
          <pc:sldMk cId="830195939" sldId="323"/>
        </pc:sldMkLst>
        <pc:spChg chg="mod">
          <ac:chgData name="Altan Küney" userId="790d37ed4d06e941" providerId="LiveId" clId="{74F22F67-8AFB-45A7-9E11-6EAD6F6D372A}" dt="2023-11-20T13:52:16.145" v="8" actId="27636"/>
          <ac:spMkLst>
            <pc:docMk/>
            <pc:sldMk cId="830195939" sldId="323"/>
            <ac:spMk id="3" creationId="{51AC59F8-36EF-B1FA-C1A2-CE8FAA4AB40A}"/>
          </ac:spMkLst>
        </pc:spChg>
      </pc:sldChg>
      <pc:sldChg chg="add del">
        <pc:chgData name="Altan Küney" userId="790d37ed4d06e941" providerId="LiveId" clId="{74F22F67-8AFB-45A7-9E11-6EAD6F6D372A}" dt="2023-11-20T13:51:53.759" v="6" actId="47"/>
        <pc:sldMkLst>
          <pc:docMk/>
          <pc:sldMk cId="1563499834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AA8D4-57A0-4CD0-B525-145E8DA00C19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5213B3-7F00-466B-BB83-AA332A31EC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8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597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EC8BDEEF-CEDA-729C-B681-C1B3C9C841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6E1F5FD-110F-4230-BBC9-57E8F95B171D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ECB9ACE9-7F65-CF0F-86BB-7EF6163FBCB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FF97C8E-1B1F-A191-BDE6-79D6FAE9D1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84DC-24E6-43C3-AF40-B62BD0DF9EBB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167F-466E-4E80-B5EE-545FB5D86E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64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5BAE-ADD8-4C1C-B128-087E5BEC8157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3327-C515-4170-B570-56E46EE9D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89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3427-7FFF-4B59-90A6-921DCF58F80C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8928-7092-4DCB-A1B0-CAAC57D6DD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80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112C-F36C-4302-A559-C018D0DF8C96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1344-9221-4653-A5A9-89C49CF92A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98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9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8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5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37B0-8AA8-4C8E-BAC8-389F4B565374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C51F-72E3-46DD-874A-3D22C2CE6F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58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8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9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DE9F-7F92-2B46-A79E-F356BD0999F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E714-870F-4B11-9E20-A369F495530A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2791-3A3F-48E2-A662-F1EE41FFFE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96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351E-6B38-4353-8ED4-9FC2EB27AAB8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DC19-A519-4F84-8C5B-5212C6E157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19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17A2-423B-4EA6-82F0-FB5D5DD9B33F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E6C9-E880-4D91-8739-CD7DF766BE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9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D901-9A3B-4E36-B919-6780A27E61BA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7610-A437-44CF-9756-556FFF211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78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2C1E-2B7E-468A-BBC5-F1D6ADC3FA85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2656-4FDA-4C11-AC33-64F2DD3483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3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35A1-F9A6-4775-B0E3-DCD2AFEA1640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B334-7514-474D-A37F-9BA1E4ACFE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68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1189-2126-421A-AD6C-DE5CD8FA5C21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D35A-45A3-424D-8712-D61324E903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77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CD3EEB-78A2-4BD7-8556-0F049C1FF6AF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81E4F-F0B6-4F48-A0B3-4FDE278665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411A79-ECCB-554B-879C-F3033411EE7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23.11.2023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err="1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www.kbwr.de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Grafik 1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457200" y="274639"/>
            <a:ext cx="8229600" cy="9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54000"/>
                  <a:lumOff val="46000"/>
                  <a:alpha val="39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804" y="1526763"/>
            <a:ext cx="7138484" cy="4024947"/>
          </a:xfrm>
        </p:spPr>
      </p:pic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>
                <a:latin typeface="Comic Sans MS" pitchFamily="66" charset="0"/>
              </a:rPr>
              <a:t>Wege in die berufliche Bildung</a:t>
            </a:r>
            <a:br>
              <a:rPr lang="de-DE" b="1">
                <a:latin typeface="Comic Sans MS" pitchFamily="66" charset="0"/>
              </a:rPr>
            </a:br>
            <a:r>
              <a:rPr lang="de-DE" sz="2800" b="1">
                <a:latin typeface="Comic Sans MS" pitchFamily="66" charset="0"/>
              </a:rPr>
              <a:t>- Die Berufskollegs - </a:t>
            </a:r>
            <a:endParaRPr lang="de-DE"/>
          </a:p>
        </p:txBody>
      </p:sp>
      <p:sp>
        <p:nvSpPr>
          <p:cNvPr id="13315" name="Textfeld 2"/>
          <p:cNvSpPr txBox="1">
            <a:spLocks noChangeArrowheads="1"/>
          </p:cNvSpPr>
          <p:nvPr/>
        </p:nvSpPr>
        <p:spPr bwMode="auto">
          <a:xfrm>
            <a:off x="457200" y="1520345"/>
            <a:ext cx="822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mic Sans MS" panose="030F0702030302020204" pitchFamily="66" charset="0"/>
              </a:rPr>
              <a:t>Fachrichtungen</a:t>
            </a:r>
          </a:p>
        </p:txBody>
      </p:sp>
      <p:graphicFrame>
        <p:nvGraphicFramePr>
          <p:cNvPr id="825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17365"/>
              </p:ext>
            </p:extLst>
          </p:nvPr>
        </p:nvGraphicFramePr>
        <p:xfrm>
          <a:off x="510486" y="1846295"/>
          <a:ext cx="8176314" cy="4922458"/>
        </p:xfrm>
        <a:graphic>
          <a:graphicData uri="http://schemas.openxmlformats.org/drawingml/2006/table">
            <a:tbl>
              <a:tblPr/>
              <a:tblGrid>
                <a:gridCol w="402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5633">
                <a:tc>
                  <a:txBody>
                    <a:bodyPr/>
                    <a:lstStyle/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Agrarwirtschaft</a:t>
                      </a: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Bautechnik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Drucktechnik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Elektrotechnik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Ernährung und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    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 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 Hauswirtschaft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</a:p>
                    <a:p>
                      <a:pPr marL="175895" marR="0" lvl="0" indent="-1758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Erziehung</a:t>
                      </a:r>
                    </a:p>
                    <a:p>
                      <a:pPr marL="175895" marR="0" lvl="0" indent="-1758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Farbtechnik und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dirty="0"/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 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 Raumgestaltung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Gesundheitswesen/Sport</a:t>
                      </a: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 Gestaltungstechnik</a:t>
                      </a: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Kosmetik</a:t>
                      </a:r>
                    </a:p>
                    <a:p>
                      <a:pPr marL="175895" marR="0" lvl="0" indent="-1758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Körperpflege</a:t>
                      </a:r>
                      <a:endParaRPr kumimoji="0" lang="de-DE" sz="1800" dirty="0">
                        <a:latin typeface="Comic Sans MS"/>
                        <a:cs typeface="Arial"/>
                      </a:endParaRPr>
                    </a:p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Holztechnik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Ingenieurtechnik</a:t>
                      </a:r>
                      <a:endParaRPr lang="de-DE" sz="1800" dirty="0"/>
                    </a:p>
                    <a:p>
                      <a:pPr marL="264795" marR="0" lvl="0" indent="-2647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Informations- 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und Telekommunikationstechnik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Medien/Medientechnologie</a:t>
                      </a: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Medizintechnik</a:t>
                      </a: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Metalltechnik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Physik/Chemie/Biologie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Sozialwesen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cs typeface="Arial"/>
                      </a:endParaRPr>
                    </a:p>
                    <a:p>
                      <a:pPr marL="264795" marR="0" lvl="0" indent="-2647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Technik</a:t>
                      </a:r>
                    </a:p>
                    <a:p>
                      <a:pPr marL="264795" marR="0" lvl="0" indent="-264795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Textiltechnik und Bekleidung</a:t>
                      </a:r>
                    </a:p>
                    <a:p>
                      <a:pPr marL="264795" marR="0" lvl="0" indent="-264795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Umweltschutztechnik</a:t>
                      </a:r>
                      <a:endParaRPr kumimoji="0" lang="de-DE" sz="1800" dirty="0">
                        <a:latin typeface="Comic Sans MS"/>
                        <a:cs typeface="Arial"/>
                      </a:endParaRP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Vermessungstechnik</a:t>
                      </a:r>
                    </a:p>
                    <a:p>
                      <a:pPr marL="264795" marR="0" lvl="0" indent="-2647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/>
                        </a:rPr>
                        <a:t>Wirtschaft und Verwaltung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3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54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Wege in die berufliche Bildung</a:t>
            </a:r>
            <a:b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b="1">
                <a:latin typeface="Calibri" panose="020F0502020204030204" pitchFamily="34" charset="0"/>
                <a:cs typeface="Calibri" panose="020F0502020204030204" pitchFamily="34" charset="0"/>
              </a:rPr>
              <a:t>- Die Berufskollegs </a:t>
            </a:r>
            <a:r>
              <a:rPr lang="de-DE" sz="3100" b="1">
                <a:latin typeface="Comic Sans MS" pitchFamily="66" charset="0"/>
              </a:rPr>
              <a:t>-</a:t>
            </a:r>
            <a:endParaRPr lang="de-DE" sz="3100"/>
          </a:p>
        </p:txBody>
      </p:sp>
      <p:pic>
        <p:nvPicPr>
          <p:cNvPr id="14339" name="Picture 4" descr="Berufskolleg_Duisbur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9075"/>
            <a:ext cx="312578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34001" y="1631408"/>
            <a:ext cx="370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omic Sans MS" panose="030F0702030302020204" pitchFamily="66" charset="0"/>
                <a:sym typeface="Wingdings 2" panose="05020102010507070707" pitchFamily="18" charset="2"/>
              </a:rPr>
              <a:t></a:t>
            </a:r>
            <a:r>
              <a:rPr lang="de-DE" sz="1400">
                <a:latin typeface="Comic Sans MS" panose="030F0702030302020204" pitchFamily="66" charset="0"/>
              </a:rPr>
              <a:t>: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Sophie-Scholl-BK</a:t>
            </a:r>
          </a:p>
          <a:p>
            <a:pPr marL="176213" indent="-176213"/>
            <a:r>
              <a:rPr lang="de-DE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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: Kaufmännisches BK-Walther-Rathenau</a:t>
            </a: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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: Robert-Bosch BK Duisburg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0073" y="3422711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omic Sans MS" panose="030F0702030302020204" pitchFamily="66" charset="0"/>
                <a:sym typeface="Wingdings 2" panose="05020102010507070707" pitchFamily="18" charset="2"/>
              </a:rPr>
              <a:t></a:t>
            </a:r>
            <a:r>
              <a:rPr lang="de-DE" sz="1400">
                <a:latin typeface="Comic Sans MS" panose="030F0702030302020204" pitchFamily="66" charset="0"/>
              </a:rPr>
              <a:t>: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Schiffer-BK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9586" y="3435927"/>
            <a:ext cx="284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omic Sans MS" panose="030F0702030302020204" pitchFamily="66" charset="0"/>
                <a:sym typeface="Wingdings 2" panose="05020102010507070707" pitchFamily="18" charset="2"/>
              </a:rPr>
              <a:t></a:t>
            </a:r>
            <a:r>
              <a:rPr lang="de-DE" sz="1400">
                <a:latin typeface="Comic Sans MS" panose="030F0702030302020204" pitchFamily="66" charset="0"/>
              </a:rPr>
              <a:t>: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Kaufm. BK-Duisburg Mitte</a:t>
            </a: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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: Friedrich-Albert-Lange BK</a:t>
            </a: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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: Gertrud-Bäumer-BK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0073" y="4756727"/>
            <a:ext cx="25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omic Sans MS" panose="030F0702030302020204" pitchFamily="66" charset="0"/>
                <a:sym typeface="Wingdings 2" panose="05020102010507070707" pitchFamily="18" charset="2"/>
              </a:rPr>
              <a:t></a:t>
            </a:r>
            <a:r>
              <a:rPr lang="de-DE" sz="1400">
                <a:latin typeface="Comic Sans MS" panose="030F0702030302020204" pitchFamily="66" charset="0"/>
              </a:rPr>
              <a:t>: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Willy-Brandt-BK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67409" y="5380470"/>
            <a:ext cx="25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omic Sans MS" panose="030F0702030302020204" pitchFamily="66" charset="0"/>
                <a:sym typeface="Wingdings 2" panose="05020102010507070707" pitchFamily="18" charset="2"/>
              </a:rPr>
              <a:t></a:t>
            </a:r>
            <a:r>
              <a:rPr lang="de-DE" sz="1400">
                <a:latin typeface="Comic Sans MS" panose="030F0702030302020204" pitchFamily="66" charset="0"/>
              </a:rPr>
              <a:t>: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Bertolt-Brecht-BK</a:t>
            </a:r>
          </a:p>
        </p:txBody>
      </p:sp>
    </p:spTree>
    <p:extLst>
      <p:ext uri="{BB962C8B-B14F-4D97-AF65-F5344CB8AC3E}">
        <p14:creationId xmlns:p14="http://schemas.microsoft.com/office/powerpoint/2010/main" val="347162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6A3818D-D3B3-F155-BAA3-4229D18FA16F}"/>
              </a:ext>
            </a:extLst>
          </p:cNvPr>
          <p:cNvGraphicFramePr>
            <a:graphicFrameLocks noGrp="1"/>
          </p:cNvGraphicFramePr>
          <p:nvPr/>
        </p:nvGraphicFramePr>
        <p:xfrm>
          <a:off x="93095" y="716688"/>
          <a:ext cx="7883038" cy="75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688">
                  <a:extLst>
                    <a:ext uri="{9D8B030D-6E8A-4147-A177-3AD203B41FA5}">
                      <a16:colId xmlns:a16="http://schemas.microsoft.com/office/drawing/2014/main" val="2160610305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val="2412971715"/>
                    </a:ext>
                  </a:extLst>
                </a:gridCol>
                <a:gridCol w="1737064">
                  <a:extLst>
                    <a:ext uri="{9D8B030D-6E8A-4147-A177-3AD203B41FA5}">
                      <a16:colId xmlns:a16="http://schemas.microsoft.com/office/drawing/2014/main" val="3631027691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872433047"/>
                    </a:ext>
                  </a:extLst>
                </a:gridCol>
                <a:gridCol w="1601966">
                  <a:extLst>
                    <a:ext uri="{9D8B030D-6E8A-4147-A177-3AD203B41FA5}">
                      <a16:colId xmlns:a16="http://schemas.microsoft.com/office/drawing/2014/main" val="2104785515"/>
                    </a:ext>
                  </a:extLst>
                </a:gridCol>
              </a:tblGrid>
              <a:tr h="755061"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ohne ​</a:t>
                      </a:r>
                    </a:p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Schul-abschluss​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Erster Schul-</a:t>
                      </a:r>
                    </a:p>
                    <a:p>
                      <a:pPr algn="ctr" rtl="0" fontAlgn="base"/>
                      <a:r>
                        <a:rPr lang="de-DE" sz="1400" dirty="0" err="1">
                          <a:effectLst/>
                        </a:rPr>
                        <a:t>abschluss</a:t>
                      </a: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400" dirty="0">
                          <a:effectLst/>
                        </a:rPr>
                        <a:t>(HS 9)​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Erster Erweiterter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400" dirty="0">
                          <a:effectLst/>
                        </a:rPr>
                        <a:t>Schulabschluss 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400" dirty="0">
                          <a:effectLst/>
                        </a:rPr>
                        <a:t>(HS 10)​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Mittlerer 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400" dirty="0">
                          <a:effectLst/>
                        </a:rPr>
                        <a:t>Schulabschluss (FOR)​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</a:rPr>
                        <a:t>Mittlerer 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400" dirty="0">
                          <a:effectLst/>
                        </a:rPr>
                        <a:t>Schulabschluss (FOR)/Q​ 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702675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B3890095-1870-52F8-6A8F-388F42883D7A}"/>
              </a:ext>
            </a:extLst>
          </p:cNvPr>
          <p:cNvSpPr txBox="1"/>
          <p:nvPr/>
        </p:nvSpPr>
        <p:spPr>
          <a:xfrm>
            <a:off x="39838" y="1600811"/>
            <a:ext cx="1454674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AV</a:t>
            </a:r>
          </a:p>
          <a:p>
            <a:r>
              <a:rPr lang="de-DE" sz="1100" b="1" dirty="0">
                <a:latin typeface="+mj-lt"/>
                <a:cs typeface="Arial" panose="020B0604020202020204" pitchFamily="34" charset="0"/>
              </a:rPr>
              <a:t>Ausbildungs-vorbereitung</a:t>
            </a:r>
            <a:r>
              <a:rPr lang="de-DE" sz="1100" dirty="0">
                <a:latin typeface="+mj-lt"/>
                <a:cs typeface="Arial" panose="020B0604020202020204" pitchFamily="34" charset="0"/>
              </a:rPr>
              <a:t> </a:t>
            </a:r>
          </a:p>
          <a:p>
            <a:r>
              <a:rPr lang="de-DE" sz="1100" dirty="0">
                <a:latin typeface="+mj-lt"/>
                <a:cs typeface="Arial" panose="020B0604020202020204" pitchFamily="34" charset="0"/>
              </a:rPr>
              <a:t>Abschluss </a:t>
            </a:r>
          </a:p>
          <a:p>
            <a:r>
              <a:rPr lang="de-DE" sz="1100" dirty="0">
                <a:latin typeface="+mj-lt"/>
                <a:cs typeface="Arial" panose="020B0604020202020204" pitchFamily="34" charset="0"/>
              </a:rPr>
              <a:t>gleichwertig </a:t>
            </a:r>
          </a:p>
          <a:p>
            <a:r>
              <a:rPr lang="de-DE" sz="1100" dirty="0">
                <a:latin typeface="+mj-lt"/>
                <a:cs typeface="Arial" panose="020B0604020202020204" pitchFamily="34" charset="0"/>
              </a:rPr>
              <a:t>mit HS 9 </a:t>
            </a:r>
          </a:p>
          <a:p>
            <a:endParaRPr lang="de-DE" sz="1100" dirty="0">
              <a:latin typeface="+mj-lt"/>
              <a:cs typeface="Arial" panose="020B0604020202020204" pitchFamily="34" charset="0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IFK/ AK</a:t>
            </a:r>
          </a:p>
          <a:p>
            <a:r>
              <a:rPr lang="de-DE" sz="1100" b="1" dirty="0">
                <a:latin typeface="+mj-lt"/>
                <a:cs typeface="Arial" panose="020B0604020202020204" pitchFamily="34" charset="0"/>
              </a:rPr>
              <a:t>Internationale Förder- </a:t>
            </a:r>
            <a:r>
              <a:rPr lang="de-DE" sz="1100" dirty="0">
                <a:latin typeface="+mj-lt"/>
                <a:cs typeface="Arial" panose="020B0604020202020204" pitchFamily="34" charset="0"/>
              </a:rPr>
              <a:t>und</a:t>
            </a:r>
            <a:br>
              <a:rPr lang="de-DE" sz="1100" b="1" dirty="0">
                <a:latin typeface="+mj-lt"/>
                <a:cs typeface="Arial" panose="020B0604020202020204" pitchFamily="34" charset="0"/>
              </a:rPr>
            </a:br>
            <a:r>
              <a:rPr lang="de-DE" sz="1100" dirty="0">
                <a:latin typeface="+mj-lt"/>
                <a:cs typeface="Arial" panose="020B0604020202020204" pitchFamily="34" charset="0"/>
              </a:rPr>
              <a:t>Alphabetisierungs-</a:t>
            </a:r>
            <a:r>
              <a:rPr lang="de-DE" sz="1100" b="1" dirty="0">
                <a:latin typeface="+mj-lt"/>
                <a:cs typeface="Arial" panose="020B0604020202020204" pitchFamily="34" charset="0"/>
              </a:rPr>
              <a:t>klassen</a:t>
            </a:r>
          </a:p>
          <a:p>
            <a:endParaRPr lang="de-DE" sz="1200" b="1" dirty="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560814-207F-BF21-2C79-E40B4DC99F6B}"/>
              </a:ext>
            </a:extLst>
          </p:cNvPr>
          <p:cNvSpPr txBox="1"/>
          <p:nvPr/>
        </p:nvSpPr>
        <p:spPr>
          <a:xfrm>
            <a:off x="1162574" y="1600811"/>
            <a:ext cx="2279764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KI</a:t>
            </a:r>
          </a:p>
          <a:p>
            <a:r>
              <a:rPr lang="de-DE" sz="1100" b="1" dirty="0">
                <a:latin typeface="+mj-lt"/>
                <a:cs typeface="Arial"/>
              </a:rPr>
              <a:t>Staatlich geprüfte/r</a:t>
            </a:r>
            <a:endParaRPr lang="en-US" sz="1100" b="1" dirty="0">
              <a:latin typeface="+mj-lt"/>
              <a:cs typeface="Arial"/>
            </a:endParaRPr>
          </a:p>
          <a:p>
            <a:r>
              <a:rPr lang="de-DE" sz="1100" b="1" dirty="0">
                <a:latin typeface="+mj-lt"/>
                <a:cs typeface="Arial"/>
              </a:rPr>
              <a:t>Kinderpfleger/in </a:t>
            </a:r>
          </a:p>
          <a:p>
            <a:r>
              <a:rPr lang="de-DE" sz="1100" dirty="0">
                <a:latin typeface="+mj-lt"/>
                <a:cs typeface="Calibri"/>
              </a:rPr>
              <a:t>= FOR(Q) + Berufsabschluss </a:t>
            </a:r>
          </a:p>
          <a:p>
            <a:endParaRPr lang="de-DE" sz="1100" dirty="0">
              <a:latin typeface="+mj-lt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KI- PIA</a:t>
            </a:r>
          </a:p>
          <a:p>
            <a:r>
              <a:rPr lang="de-DE" sz="1100" b="1" dirty="0">
                <a:latin typeface="+mj-lt"/>
              </a:rPr>
              <a:t>Praxisintegrierte Ausbildung </a:t>
            </a:r>
          </a:p>
          <a:p>
            <a:r>
              <a:rPr lang="de-DE" sz="1100" dirty="0">
                <a:latin typeface="+mj-lt"/>
              </a:rPr>
              <a:t>zur/zum staatlich geprüften</a:t>
            </a:r>
            <a:endParaRPr lang="de-DE" sz="1100" b="1" dirty="0">
              <a:solidFill>
                <a:schemeClr val="tx2"/>
              </a:solidFill>
              <a:latin typeface="+mj-lt"/>
              <a:cs typeface="Calibri"/>
            </a:endParaRPr>
          </a:p>
          <a:p>
            <a:r>
              <a:rPr lang="de-DE" sz="1100" dirty="0">
                <a:latin typeface="+mj-lt"/>
              </a:rPr>
              <a:t>Kinderpfleger/in </a:t>
            </a:r>
          </a:p>
          <a:p>
            <a:r>
              <a:rPr lang="de-DE" sz="1100" dirty="0">
                <a:latin typeface="+mj-lt"/>
                <a:sym typeface="Wingdings" panose="05000000000000000000" pitchFamily="2" charset="2"/>
              </a:rPr>
              <a:t>= FOR(Q) </a:t>
            </a:r>
            <a:r>
              <a:rPr lang="de-DE" sz="1100" dirty="0">
                <a:latin typeface="+mj-lt"/>
              </a:rPr>
              <a:t>+ Berufsabschluss </a:t>
            </a:r>
          </a:p>
          <a:p>
            <a:endParaRPr lang="de-DE" sz="1100" b="1" dirty="0">
              <a:latin typeface="+mj-lt"/>
              <a:cs typeface="Calibri"/>
            </a:endParaRPr>
          </a:p>
          <a:p>
            <a:endParaRPr lang="de-DE" sz="1100" b="1" dirty="0">
              <a:latin typeface="+mj-lt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KA</a:t>
            </a:r>
          </a:p>
          <a:p>
            <a:r>
              <a:rPr lang="de-DE" sz="1100" b="1" dirty="0">
                <a:latin typeface="+mj-lt"/>
                <a:ea typeface="Calibri"/>
                <a:cs typeface="Calibri"/>
              </a:rPr>
              <a:t>Kosmetiker/in</a:t>
            </a:r>
            <a:r>
              <a:rPr lang="de-DE" sz="1100" dirty="0">
                <a:latin typeface="+mj-lt"/>
                <a:ea typeface="Calibri"/>
                <a:cs typeface="Calibri"/>
              </a:rPr>
              <a:t> nach BKAZVO</a:t>
            </a:r>
            <a:endParaRPr lang="en-US" sz="1100" dirty="0">
              <a:latin typeface="+mj-lt"/>
              <a:ea typeface="Calibri"/>
            </a:endParaRPr>
          </a:p>
          <a:p>
            <a:r>
              <a:rPr lang="de-DE" sz="1100" dirty="0">
                <a:latin typeface="+mj-lt"/>
                <a:cs typeface="Calibri"/>
                <a:sym typeface="Wingdings" panose="05000000000000000000" pitchFamily="2" charset="2"/>
              </a:rPr>
              <a:t>= </a:t>
            </a:r>
            <a:r>
              <a:rPr lang="de-DE" sz="1100" dirty="0">
                <a:latin typeface="+mj-lt"/>
                <a:cs typeface="Calibri"/>
              </a:rPr>
              <a:t>Höherer </a:t>
            </a:r>
            <a:r>
              <a:rPr lang="de-DE" sz="1100" dirty="0">
                <a:latin typeface="+mj-lt"/>
                <a:ea typeface="Calibri"/>
                <a:cs typeface="Calibri"/>
              </a:rPr>
              <a:t>Schulabschluss + Berufsabschluss vor HWK</a:t>
            </a:r>
            <a:endParaRPr lang="de-DE" sz="1100" dirty="0">
              <a:latin typeface="+mj-lt"/>
            </a:endParaRPr>
          </a:p>
          <a:p>
            <a:endParaRPr lang="de-DE" sz="1100" b="1" dirty="0">
              <a:latin typeface="+mj-lt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BFA</a:t>
            </a:r>
          </a:p>
          <a:p>
            <a:r>
              <a:rPr lang="de-DE" sz="1100" b="1" dirty="0">
                <a:latin typeface="+mj-lt"/>
                <a:cs typeface="Calibri"/>
              </a:rPr>
              <a:t>Einjährige Berufs-</a:t>
            </a:r>
          </a:p>
          <a:p>
            <a:r>
              <a:rPr lang="de-DE" sz="1100" b="1" dirty="0" err="1">
                <a:latin typeface="+mj-lt"/>
                <a:cs typeface="Calibri"/>
              </a:rPr>
              <a:t>fachschule</a:t>
            </a:r>
            <a:r>
              <a:rPr lang="de-DE" sz="1100" b="1" dirty="0">
                <a:latin typeface="+mj-lt"/>
                <a:cs typeface="Calibri"/>
              </a:rPr>
              <a:t> </a:t>
            </a:r>
            <a:r>
              <a:rPr lang="de-DE" sz="1100" dirty="0">
                <a:latin typeface="+mj-lt"/>
                <a:cs typeface="Calibri"/>
              </a:rPr>
              <a:t>für Gesundheit, Erziehung und Soziales</a:t>
            </a:r>
          </a:p>
          <a:p>
            <a:r>
              <a:rPr lang="de-DE" sz="1100" dirty="0">
                <a:latin typeface="+mj-lt"/>
                <a:cs typeface="Arial"/>
              </a:rPr>
              <a:t>= HS 10 + berufliche Kenntnisse</a:t>
            </a:r>
            <a:endParaRPr lang="de-DE" sz="400" dirty="0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DE108F-4B75-9529-A0C7-A7FC1E9E40D3}"/>
              </a:ext>
            </a:extLst>
          </p:cNvPr>
          <p:cNvSpPr txBox="1"/>
          <p:nvPr/>
        </p:nvSpPr>
        <p:spPr>
          <a:xfrm>
            <a:off x="3899647" y="2906632"/>
            <a:ext cx="1287770" cy="351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6E91A5-2601-27FB-1471-98E8AF671247}"/>
              </a:ext>
            </a:extLst>
          </p:cNvPr>
          <p:cNvSpPr txBox="1"/>
          <p:nvPr/>
        </p:nvSpPr>
        <p:spPr>
          <a:xfrm>
            <a:off x="3133339" y="1608683"/>
            <a:ext cx="1815362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BFB</a:t>
            </a:r>
          </a:p>
          <a:p>
            <a:r>
              <a:rPr lang="de-DE" sz="1100" b="1" dirty="0">
                <a:latin typeface="Calibri"/>
                <a:ea typeface="Calibri"/>
                <a:cs typeface="Calibri"/>
              </a:rPr>
              <a:t>Einjährige Berufs- </a:t>
            </a:r>
            <a:endParaRPr lang="de-DE" sz="1100" b="1" dirty="0">
              <a:latin typeface="Calibri"/>
              <a:ea typeface="Calibri"/>
            </a:endParaRPr>
          </a:p>
          <a:p>
            <a:r>
              <a:rPr lang="de-DE" sz="1100" b="1" dirty="0" err="1">
                <a:latin typeface="Calibri"/>
                <a:ea typeface="Calibri"/>
                <a:cs typeface="Calibri"/>
              </a:rPr>
              <a:t>fachschule</a:t>
            </a:r>
            <a:r>
              <a:rPr lang="de-DE" sz="1100" dirty="0">
                <a:latin typeface="Calibri"/>
                <a:ea typeface="Calibri"/>
                <a:cs typeface="Calibri"/>
              </a:rPr>
              <a:t> für Gesundheit, Erziehung und Soziales </a:t>
            </a:r>
          </a:p>
          <a:p>
            <a:r>
              <a:rPr lang="de-DE" sz="11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= </a:t>
            </a:r>
            <a:r>
              <a:rPr lang="de-DE" sz="1100" dirty="0">
                <a:latin typeface="Calibri"/>
                <a:ea typeface="Calibri"/>
                <a:cs typeface="Arial"/>
              </a:rPr>
              <a:t>FOR(Q) + berufliche </a:t>
            </a:r>
          </a:p>
          <a:p>
            <a:r>
              <a:rPr lang="de-DE" sz="1100" dirty="0">
                <a:latin typeface="Calibri"/>
                <a:ea typeface="Calibri"/>
                <a:cs typeface="Arial"/>
              </a:rPr>
              <a:t>Kenntnisse </a:t>
            </a:r>
            <a:r>
              <a:rPr lang="de-DE" sz="1100" b="1" dirty="0">
                <a:latin typeface="Calibri"/>
                <a:ea typeface="Calibri"/>
                <a:cs typeface="Calibri"/>
              </a:rPr>
              <a:t> </a:t>
            </a:r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BFB</a:t>
            </a:r>
          </a:p>
          <a:p>
            <a:r>
              <a:rPr lang="de-DE" sz="1100" b="1" dirty="0">
                <a:latin typeface="Calibri"/>
                <a:ea typeface="Calibri"/>
                <a:cs typeface="Calibri"/>
              </a:rPr>
              <a:t>Einjährige Berufs- </a:t>
            </a:r>
            <a:endParaRPr lang="de-DE" sz="1100" b="1" dirty="0">
              <a:latin typeface="Calibri"/>
              <a:ea typeface="Calibri"/>
            </a:endParaRPr>
          </a:p>
          <a:p>
            <a:r>
              <a:rPr lang="de-DE" sz="1100" b="1" dirty="0">
                <a:latin typeface="Calibri"/>
                <a:ea typeface="Calibri"/>
                <a:cs typeface="Calibri"/>
              </a:rPr>
              <a:t>Fachschule</a:t>
            </a:r>
            <a:r>
              <a:rPr lang="de-DE" sz="1100" dirty="0">
                <a:latin typeface="Calibri"/>
                <a:ea typeface="Calibri"/>
                <a:cs typeface="Calibri"/>
              </a:rPr>
              <a:t> für Erziehung </a:t>
            </a:r>
          </a:p>
          <a:p>
            <a:r>
              <a:rPr lang="de-DE" sz="1100" dirty="0">
                <a:latin typeface="Calibri"/>
                <a:ea typeface="Calibri"/>
                <a:cs typeface="Calibri"/>
              </a:rPr>
              <a:t>und Soziales; Berufsfeld: Körperpflege </a:t>
            </a:r>
          </a:p>
          <a:p>
            <a:r>
              <a:rPr lang="de-DE" sz="11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= </a:t>
            </a:r>
            <a:r>
              <a:rPr lang="de-DE" sz="1100" dirty="0">
                <a:latin typeface="Calibri"/>
                <a:ea typeface="Calibri"/>
                <a:cs typeface="Arial"/>
              </a:rPr>
              <a:t>FOR(Q) + berufliche </a:t>
            </a:r>
          </a:p>
          <a:p>
            <a:r>
              <a:rPr lang="de-DE" sz="1100" dirty="0">
                <a:latin typeface="Calibri"/>
                <a:ea typeface="Calibri"/>
                <a:cs typeface="Arial"/>
              </a:rPr>
              <a:t>Kenntnisse </a:t>
            </a:r>
            <a:r>
              <a:rPr lang="de-DE" sz="1100" b="1" dirty="0">
                <a:latin typeface="Calibri"/>
                <a:ea typeface="Calibri"/>
                <a:cs typeface="Calibri"/>
              </a:rPr>
              <a:t> </a:t>
            </a:r>
            <a:endParaRPr lang="de-DE" sz="1100" dirty="0">
              <a:latin typeface="Calibri"/>
              <a:ea typeface="Calibri"/>
              <a:cs typeface="Calibri"/>
            </a:endParaRPr>
          </a:p>
          <a:p>
            <a:endParaRPr lang="de-DE" sz="1100" dirty="0">
              <a:latin typeface="Calibri"/>
              <a:ea typeface="Calibri"/>
              <a:cs typeface="Calibri"/>
            </a:endParaRP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BFB</a:t>
            </a:r>
          </a:p>
          <a:p>
            <a:r>
              <a:rPr lang="de-DE" sz="1100" b="1" dirty="0">
                <a:latin typeface="Calibri"/>
                <a:ea typeface="Calibri"/>
                <a:cs typeface="Calibri"/>
              </a:rPr>
              <a:t>Einjährige Berufs- </a:t>
            </a:r>
            <a:endParaRPr lang="de-DE" sz="1100" b="1" dirty="0">
              <a:latin typeface="Calibri"/>
              <a:ea typeface="Calibri"/>
            </a:endParaRPr>
          </a:p>
          <a:p>
            <a:r>
              <a:rPr lang="de-DE" sz="1100" b="1" dirty="0" err="1">
                <a:latin typeface="Calibri"/>
                <a:ea typeface="Calibri"/>
                <a:cs typeface="Calibri"/>
              </a:rPr>
              <a:t>fachschule</a:t>
            </a:r>
            <a:r>
              <a:rPr lang="de-DE" sz="1100" dirty="0">
                <a:latin typeface="Calibri"/>
                <a:ea typeface="Calibri"/>
                <a:cs typeface="Calibri"/>
              </a:rPr>
              <a:t> für Ernährungs- und Versorgungs-management </a:t>
            </a:r>
            <a:endParaRPr lang="de-DE" sz="11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r>
              <a:rPr lang="de-DE" sz="11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= </a:t>
            </a:r>
            <a:r>
              <a:rPr lang="de-DE" sz="1100" dirty="0">
                <a:latin typeface="Calibri"/>
                <a:ea typeface="Calibri"/>
                <a:cs typeface="Arial"/>
              </a:rPr>
              <a:t>FOR(Q) + berufliche </a:t>
            </a:r>
          </a:p>
          <a:p>
            <a:r>
              <a:rPr lang="de-DE" sz="1100" dirty="0">
                <a:latin typeface="Calibri"/>
                <a:ea typeface="Calibri"/>
                <a:cs typeface="Arial"/>
              </a:rPr>
              <a:t>Kenntnisse </a:t>
            </a:r>
            <a:r>
              <a:rPr lang="de-DE" sz="1100" b="1" dirty="0">
                <a:latin typeface="Calibri"/>
                <a:ea typeface="Calibri"/>
                <a:cs typeface="Calibri"/>
              </a:rPr>
              <a:t> </a:t>
            </a:r>
            <a:endParaRPr lang="de-DE" sz="1400" dirty="0">
              <a:latin typeface="Calibri"/>
              <a:ea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4D320C-E3DE-64C3-A70F-1C5A92B23A6A}"/>
              </a:ext>
            </a:extLst>
          </p:cNvPr>
          <p:cNvSpPr txBox="1"/>
          <p:nvPr/>
        </p:nvSpPr>
        <p:spPr>
          <a:xfrm>
            <a:off x="4765211" y="1633432"/>
            <a:ext cx="1662289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/>
              </a:rPr>
              <a:t>KC</a:t>
            </a:r>
          </a:p>
          <a:p>
            <a:r>
              <a:rPr lang="de-DE" sz="1100" b="1" dirty="0">
                <a:latin typeface="+mj-lt"/>
                <a:ea typeface="Calibri"/>
                <a:cs typeface="Arial"/>
              </a:rPr>
              <a:t>staatlich geprüfte/r </a:t>
            </a:r>
            <a:endParaRPr lang="en-US" sz="1100" b="1" dirty="0">
              <a:latin typeface="+mj-lt"/>
              <a:ea typeface="Calibri"/>
              <a:cs typeface="Arial"/>
            </a:endParaRPr>
          </a:p>
          <a:p>
            <a:r>
              <a:rPr lang="de-DE" sz="1100" b="1" dirty="0">
                <a:latin typeface="+mj-lt"/>
                <a:ea typeface="Calibri"/>
                <a:cs typeface="Arial"/>
              </a:rPr>
              <a:t>Kosmetiker/in </a:t>
            </a:r>
          </a:p>
          <a:p>
            <a:r>
              <a:rPr lang="de-DE" sz="1100" dirty="0">
                <a:latin typeface="+mj-lt"/>
                <a:ea typeface="Calibri"/>
                <a:cs typeface="Arial"/>
              </a:rPr>
              <a:t>= </a:t>
            </a:r>
            <a:r>
              <a:rPr lang="de-DE" sz="1100" dirty="0">
                <a:latin typeface="+mj-lt"/>
                <a:ea typeface="Calibri"/>
                <a:cs typeface="Calibri"/>
              </a:rPr>
              <a:t>FHR + Berufsabschluss</a:t>
            </a:r>
            <a:endParaRPr lang="de-DE" sz="1100" dirty="0">
              <a:latin typeface="+mj-lt"/>
            </a:endParaRPr>
          </a:p>
          <a:p>
            <a:endParaRPr lang="de-DE" sz="1100" dirty="0">
              <a:latin typeface="+mj-lt"/>
              <a:ea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GY</a:t>
            </a:r>
          </a:p>
          <a:p>
            <a:r>
              <a:rPr lang="de-DE" sz="1100" b="1" dirty="0">
                <a:latin typeface="+mj-lt"/>
                <a:cs typeface="Arial"/>
              </a:rPr>
              <a:t>Staatlich geprüfte/r </a:t>
            </a:r>
            <a:endParaRPr lang="de-DE" sz="1100" b="1" dirty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de-DE" sz="1100" b="1" dirty="0">
                <a:solidFill>
                  <a:srgbClr val="000000"/>
                </a:solidFill>
                <a:latin typeface="+mj-lt"/>
                <a:cs typeface="Arial"/>
              </a:rPr>
              <a:t>Gymnastiklehrer</a:t>
            </a:r>
            <a:r>
              <a:rPr lang="de-DE" sz="1100" b="1" dirty="0">
                <a:latin typeface="+mj-lt"/>
                <a:cs typeface="Arial"/>
              </a:rPr>
              <a:t>/in</a:t>
            </a:r>
            <a:r>
              <a:rPr lang="de-DE" sz="1100" dirty="0">
                <a:latin typeface="+mj-lt"/>
                <a:cs typeface="Arial"/>
              </a:rPr>
              <a:t> </a:t>
            </a:r>
            <a:endParaRPr lang="de-DE" sz="1100" dirty="0">
              <a:latin typeface="+mj-lt"/>
            </a:endParaRPr>
          </a:p>
          <a:p>
            <a:r>
              <a:rPr lang="de-DE" sz="1100" dirty="0">
                <a:latin typeface="+mj-lt"/>
                <a:cs typeface="Arial"/>
              </a:rPr>
              <a:t>= FHR + Berufsabschluss</a:t>
            </a:r>
          </a:p>
          <a:p>
            <a:endParaRPr lang="de-DE" sz="1100" dirty="0">
              <a:latin typeface="+mj-lt"/>
              <a:cs typeface="Arial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BS</a:t>
            </a:r>
            <a:endParaRPr lang="de-DE" sz="1200" b="1" dirty="0">
              <a:solidFill>
                <a:schemeClr val="tx2"/>
              </a:solidFill>
              <a:latin typeface="+mj-lt"/>
              <a:cs typeface="Calibri"/>
            </a:endParaRPr>
          </a:p>
          <a:p>
            <a:r>
              <a:rPr lang="de-DE" sz="1100" b="1" dirty="0">
                <a:latin typeface="+mj-lt"/>
                <a:cs typeface="Calibri"/>
              </a:rPr>
              <a:t>Zweijährige</a:t>
            </a:r>
            <a:r>
              <a:rPr lang="de-DE" sz="1100" dirty="0">
                <a:latin typeface="+mj-lt"/>
                <a:cs typeface="Calibri"/>
              </a:rPr>
              <a:t> </a:t>
            </a:r>
            <a:r>
              <a:rPr lang="de-DE" sz="1100" b="1" dirty="0">
                <a:latin typeface="+mj-lt"/>
                <a:cs typeface="Calibri"/>
              </a:rPr>
              <a:t>Berufs-</a:t>
            </a:r>
          </a:p>
          <a:p>
            <a:r>
              <a:rPr lang="de-DE" sz="1100" b="1" dirty="0" err="1">
                <a:latin typeface="+mj-lt"/>
                <a:cs typeface="Calibri"/>
              </a:rPr>
              <a:t>fachschule</a:t>
            </a:r>
            <a:r>
              <a:rPr lang="de-DE" sz="1100" dirty="0">
                <a:latin typeface="+mj-lt"/>
                <a:cs typeface="Calibri"/>
              </a:rPr>
              <a:t> </a:t>
            </a:r>
            <a:r>
              <a:rPr lang="de-DE" sz="1100" dirty="0">
                <a:latin typeface="+mj-lt"/>
                <a:cs typeface="Arial"/>
              </a:rPr>
              <a:t>für Gesundheit, Erziehung und Soziales</a:t>
            </a:r>
            <a:endParaRPr lang="de-DE" sz="1100" dirty="0">
              <a:latin typeface="+mj-lt"/>
            </a:endParaRPr>
          </a:p>
          <a:p>
            <a:r>
              <a:rPr lang="de-DE" sz="1100" dirty="0">
                <a:latin typeface="+mj-lt"/>
                <a:cs typeface="Calibri"/>
              </a:rPr>
              <a:t>= schulischer Teil der FHR </a:t>
            </a:r>
          </a:p>
          <a:p>
            <a:r>
              <a:rPr lang="de-DE" sz="1100" dirty="0">
                <a:latin typeface="+mj-lt"/>
                <a:cs typeface="Calibri"/>
              </a:rPr>
              <a:t>+ berufliche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>
                <a:latin typeface="+mj-lt"/>
                <a:cs typeface="Calibri"/>
              </a:rPr>
              <a:t>Kenntnisse </a:t>
            </a:r>
            <a:endParaRPr lang="de-DE" sz="1100" dirty="0">
              <a:latin typeface="+mj-lt"/>
            </a:endParaRPr>
          </a:p>
          <a:p>
            <a:endParaRPr lang="de-DE" sz="1400" dirty="0">
              <a:latin typeface="+mj-lt"/>
              <a:ea typeface="Calibri"/>
            </a:endParaRPr>
          </a:p>
          <a:p>
            <a:endParaRPr lang="de-DE" sz="1400" dirty="0">
              <a:latin typeface="Calibri"/>
              <a:ea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239326-DA38-639E-859B-33E9CFBD5083}"/>
              </a:ext>
            </a:extLst>
          </p:cNvPr>
          <p:cNvSpPr txBox="1"/>
          <p:nvPr/>
        </p:nvSpPr>
        <p:spPr>
          <a:xfrm>
            <a:off x="6316830" y="1634555"/>
            <a:ext cx="1686570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FZ</a:t>
            </a:r>
          </a:p>
          <a:p>
            <a:r>
              <a:rPr lang="de-DE" sz="1100" b="1" dirty="0">
                <a:latin typeface="+mj-lt"/>
                <a:cs typeface="Arial"/>
              </a:rPr>
              <a:t>Freizeitsportleiter/in </a:t>
            </a:r>
          </a:p>
          <a:p>
            <a:r>
              <a:rPr lang="de-DE" sz="1100" b="1" dirty="0">
                <a:latin typeface="+mj-lt"/>
                <a:cs typeface="Arial"/>
              </a:rPr>
              <a:t>= </a:t>
            </a:r>
            <a:r>
              <a:rPr lang="de-DE" sz="1100" dirty="0">
                <a:latin typeface="+mj-lt"/>
                <a:cs typeface="Arial"/>
              </a:rPr>
              <a:t>AHR + berufliche Kenntnisse</a:t>
            </a:r>
            <a:endParaRPr lang="de-DE" sz="1100" dirty="0">
              <a:latin typeface="+mj-lt"/>
            </a:endParaRPr>
          </a:p>
          <a:p>
            <a:endParaRPr lang="de-DE" sz="1100" dirty="0">
              <a:latin typeface="+mj-lt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E</a:t>
            </a:r>
          </a:p>
          <a:p>
            <a:r>
              <a:rPr lang="de-DE" sz="1100" b="1" dirty="0">
                <a:latin typeface="+mj-lt"/>
                <a:cs typeface="Calibri"/>
              </a:rPr>
              <a:t>S</a:t>
            </a:r>
            <a:r>
              <a:rPr lang="de-DE" sz="1100" b="1" dirty="0">
                <a:latin typeface="+mj-lt"/>
                <a:cs typeface="Arial"/>
              </a:rPr>
              <a:t>taatlich geprüfte/</a:t>
            </a:r>
            <a:r>
              <a:rPr lang="de-DE" sz="1100" b="1" dirty="0" err="1">
                <a:latin typeface="+mj-lt"/>
                <a:cs typeface="Arial"/>
              </a:rPr>
              <a:t>r</a:t>
            </a:r>
            <a:endParaRPr lang="de-DE" sz="1100" b="1" dirty="0">
              <a:latin typeface="+mj-lt"/>
              <a:cs typeface="Arial"/>
            </a:endParaRPr>
          </a:p>
          <a:p>
            <a:r>
              <a:rPr lang="de-DE" sz="1100" b="1" dirty="0">
                <a:latin typeface="+mj-lt"/>
                <a:cs typeface="Arial"/>
              </a:rPr>
              <a:t>Erzieher/in</a:t>
            </a:r>
            <a:r>
              <a:rPr lang="de-DE" sz="1100" dirty="0">
                <a:latin typeface="+mj-lt"/>
                <a:cs typeface="Arial"/>
              </a:rPr>
              <a:t> </a:t>
            </a:r>
          </a:p>
          <a:p>
            <a:r>
              <a:rPr lang="de-DE" sz="1100" dirty="0">
                <a:latin typeface="+mj-lt"/>
                <a:cs typeface="Arial"/>
              </a:rPr>
              <a:t>=  </a:t>
            </a:r>
            <a:r>
              <a:rPr lang="de-DE" sz="1100" dirty="0">
                <a:latin typeface="+mj-lt"/>
                <a:cs typeface="Calibri"/>
              </a:rPr>
              <a:t>AHR + Berufsabschluss</a:t>
            </a:r>
          </a:p>
          <a:p>
            <a:endParaRPr lang="de-DE" sz="1100" dirty="0">
              <a:latin typeface="+mj-lt"/>
              <a:cs typeface="Calibri"/>
            </a:endParaRPr>
          </a:p>
          <a:p>
            <a:endParaRPr lang="de-DE" sz="1100" dirty="0">
              <a:latin typeface="+mj-lt"/>
              <a:cs typeface="Calibri"/>
            </a:endParaRPr>
          </a:p>
          <a:p>
            <a:r>
              <a:rPr lang="de-DE" sz="1100" b="1" dirty="0">
                <a:solidFill>
                  <a:schemeClr val="tx2"/>
                </a:solidFill>
                <a:latin typeface="+mj-lt"/>
                <a:cs typeface="Calibri"/>
              </a:rPr>
              <a:t>Mit Praxiserfahrung: </a:t>
            </a:r>
          </a:p>
          <a:p>
            <a:endParaRPr lang="de-DE" sz="800" dirty="0">
              <a:latin typeface="+mj-lt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S</a:t>
            </a:r>
          </a:p>
          <a:p>
            <a:r>
              <a:rPr lang="de-DE" sz="1100" b="1" dirty="0">
                <a:latin typeface="+mj-lt"/>
              </a:rPr>
              <a:t>Fachschule für Sozialwesen</a:t>
            </a:r>
            <a:br>
              <a:rPr lang="de-DE" sz="1100" dirty="0">
                <a:latin typeface="+mj-lt"/>
              </a:rPr>
            </a:br>
            <a:r>
              <a:rPr lang="de-DE" sz="1100" dirty="0">
                <a:solidFill>
                  <a:schemeClr val="dk1"/>
                </a:solidFill>
                <a:latin typeface="+mj-lt"/>
              </a:rPr>
              <a:t>- Fachrichtung Sozialpädagogik</a:t>
            </a:r>
            <a:r>
              <a:rPr lang="de-DE" sz="1100" b="1" dirty="0">
                <a:solidFill>
                  <a:schemeClr val="tx2"/>
                </a:solidFill>
                <a:latin typeface="+mj-lt"/>
                <a:cs typeface="Calibri"/>
              </a:rPr>
              <a:t> </a:t>
            </a:r>
          </a:p>
          <a:p>
            <a:r>
              <a:rPr lang="de-DE" sz="1100" dirty="0">
                <a:latin typeface="+mj-lt"/>
              </a:rPr>
              <a:t>= Berufsabschluss</a:t>
            </a:r>
          </a:p>
          <a:p>
            <a:endParaRPr lang="de-DE" sz="1100" b="1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de-DE" sz="1100" b="1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de-DE" sz="800" b="1" dirty="0">
              <a:solidFill>
                <a:schemeClr val="tx2"/>
              </a:solidFill>
              <a:latin typeface="+mj-lt"/>
              <a:cs typeface="Calibri"/>
            </a:endParaRPr>
          </a:p>
          <a:p>
            <a:r>
              <a:rPr lang="de-DE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S- PIA</a:t>
            </a:r>
          </a:p>
          <a:p>
            <a:r>
              <a:rPr lang="de-DE" sz="1100" b="1" dirty="0">
                <a:solidFill>
                  <a:schemeClr val="dk1"/>
                </a:solidFill>
                <a:latin typeface="+mj-lt"/>
              </a:rPr>
              <a:t>Praxisintegrierte Ausbildung</a:t>
            </a:r>
            <a:endParaRPr lang="de-DE" sz="1100" dirty="0">
              <a:latin typeface="+mj-lt"/>
            </a:endParaRPr>
          </a:p>
          <a:p>
            <a:r>
              <a:rPr lang="de-DE" sz="1100" dirty="0">
                <a:latin typeface="+mj-lt"/>
              </a:rPr>
              <a:t>- </a:t>
            </a:r>
            <a:r>
              <a:rPr lang="de-DE" sz="1100" dirty="0">
                <a:solidFill>
                  <a:schemeClr val="dk1"/>
                </a:solidFill>
                <a:latin typeface="+mj-lt"/>
              </a:rPr>
              <a:t>Fachrichtung Sozialpädagogik</a:t>
            </a:r>
          </a:p>
          <a:p>
            <a:r>
              <a:rPr lang="de-DE" sz="1100" dirty="0">
                <a:latin typeface="+mj-lt"/>
              </a:rPr>
              <a:t>= Berufsabschluss</a:t>
            </a:r>
          </a:p>
          <a:p>
            <a:endParaRPr lang="de-DE" sz="1100" dirty="0">
              <a:solidFill>
                <a:schemeClr val="dk1"/>
              </a:solidFill>
              <a:latin typeface="+mj-lt"/>
            </a:endParaRPr>
          </a:p>
          <a:p>
            <a:endParaRPr lang="de-DE" sz="1100" dirty="0"/>
          </a:p>
        </p:txBody>
      </p:sp>
      <p:pic>
        <p:nvPicPr>
          <p:cNvPr id="11" name="Grafik 5" descr="Ein Bild, das Text, Schere, Werkzeug enthält.&#10;&#10;Beschreibung automatisch generiert.">
            <a:extLst>
              <a:ext uri="{FF2B5EF4-FFF2-40B4-BE49-F238E27FC236}">
                <a16:creationId xmlns:a16="http://schemas.microsoft.com/office/drawing/2014/main" id="{771B1326-31D9-174C-084D-AE321FC1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88" y="-34528"/>
            <a:ext cx="470045" cy="679726"/>
          </a:xfrm>
          <a:prstGeom prst="rect">
            <a:avLst/>
          </a:prstGeom>
        </p:spPr>
      </p:pic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6A3818D-D3B3-F155-BAA3-4229D18FA16F}"/>
              </a:ext>
            </a:extLst>
          </p:cNvPr>
          <p:cNvGraphicFramePr>
            <a:graphicFrameLocks noGrp="1"/>
          </p:cNvGraphicFramePr>
          <p:nvPr/>
        </p:nvGraphicFramePr>
        <p:xfrm>
          <a:off x="7855132" y="714103"/>
          <a:ext cx="1216922" cy="75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922">
                  <a:extLst>
                    <a:ext uri="{9D8B030D-6E8A-4147-A177-3AD203B41FA5}">
                      <a16:colId xmlns:a16="http://schemas.microsoft.com/office/drawing/2014/main" val="2160610305"/>
                    </a:ext>
                  </a:extLst>
                </a:gridCol>
              </a:tblGrid>
              <a:tr h="7576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de-DE" sz="1400" b="1" baseline="0" dirty="0">
                          <a:solidFill>
                            <a:schemeClr val="lt1"/>
                          </a:solidFill>
                          <a:effectLst/>
                        </a:rPr>
                        <a:t>Duales </a:t>
                      </a:r>
                    </a:p>
                    <a:p>
                      <a:pPr algn="ctr" rtl="0" fontAlgn="base"/>
                      <a:r>
                        <a:rPr lang="de-DE" sz="1400" b="1" baseline="0" dirty="0">
                          <a:solidFill>
                            <a:schemeClr val="lt1"/>
                          </a:solidFill>
                          <a:effectLst/>
                        </a:rPr>
                        <a:t>System</a:t>
                      </a:r>
                      <a:endParaRPr lang="de-DE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702675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2C239326-DA38-639E-859B-33E9CFBD5083}"/>
              </a:ext>
            </a:extLst>
          </p:cNvPr>
          <p:cNvSpPr txBox="1"/>
          <p:nvPr/>
        </p:nvSpPr>
        <p:spPr>
          <a:xfrm>
            <a:off x="7840675" y="1649513"/>
            <a:ext cx="142672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1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Gastronomie</a:t>
            </a:r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, Hotellerie </a:t>
            </a:r>
          </a:p>
          <a:p>
            <a:endParaRPr lang="de-DE" sz="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KH - 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Koch/Köchin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FK 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- Fachkraft Küche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RV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- Fachmann/-frau für Restaurant und Veranstaltungs-gastronomie 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FGR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- Fachkraft für Gastronomie; Schwerpunkt Restaurantservice 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HF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– Hotelfach-mann/-frau </a:t>
            </a:r>
          </a:p>
          <a:p>
            <a:endParaRPr lang="de-DE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Bäckerei, Konditorei, Systemgastronomie</a:t>
            </a:r>
          </a:p>
          <a:p>
            <a:endParaRPr lang="de-DE" sz="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FS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- Fachmann/- frau für System-gastronomie  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FGS –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Fachkraft für Gastronomie mit Schwerpunkt Systemgastronomie 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FV –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Fach-verkäufer/in im Lebensmittel-</a:t>
            </a:r>
          </a:p>
          <a:p>
            <a:r>
              <a:rPr lang="de-DE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handwerk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</a:t>
            </a:r>
          </a:p>
          <a:p>
            <a:r>
              <a:rPr lang="de-DE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KD –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Konditor/in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7" y="69275"/>
            <a:ext cx="3379699" cy="504432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1204121" y="1478020"/>
            <a:ext cx="0" cy="512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3043467" y="1478020"/>
            <a:ext cx="0" cy="512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782500" y="1445623"/>
            <a:ext cx="0" cy="512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6376329" y="1445623"/>
            <a:ext cx="0" cy="512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7855132" y="1471749"/>
            <a:ext cx="0" cy="512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D9C53A1-E435-E900-6CC3-C9C07B1F0F11}"/>
              </a:ext>
            </a:extLst>
          </p:cNvPr>
          <p:cNvCxnSpPr/>
          <p:nvPr/>
        </p:nvCxnSpPr>
        <p:spPr>
          <a:xfrm flipH="1">
            <a:off x="2902998" y="1445623"/>
            <a:ext cx="275208" cy="217646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19353CF-FCDA-1EF0-3123-83DA779F21CD}"/>
              </a:ext>
            </a:extLst>
          </p:cNvPr>
          <p:cNvCxnSpPr>
            <a:cxnSpLocks/>
          </p:cNvCxnSpPr>
          <p:nvPr/>
        </p:nvCxnSpPr>
        <p:spPr>
          <a:xfrm flipH="1">
            <a:off x="2662573" y="1445623"/>
            <a:ext cx="482319" cy="437569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284F475-1462-101B-CDDE-DA1F56CDAED1}"/>
              </a:ext>
            </a:extLst>
          </p:cNvPr>
          <p:cNvCxnSpPr>
            <a:cxnSpLocks/>
          </p:cNvCxnSpPr>
          <p:nvPr/>
        </p:nvCxnSpPr>
        <p:spPr>
          <a:xfrm flipH="1">
            <a:off x="2894623" y="1447750"/>
            <a:ext cx="258760" cy="101010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52216D5A-4CA7-6A40-C52C-5820456E9E0B}"/>
              </a:ext>
            </a:extLst>
          </p:cNvPr>
          <p:cNvCxnSpPr>
            <a:cxnSpLocks/>
          </p:cNvCxnSpPr>
          <p:nvPr/>
        </p:nvCxnSpPr>
        <p:spPr>
          <a:xfrm>
            <a:off x="7615386" y="1439457"/>
            <a:ext cx="214923" cy="30837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F6E09B0F-2262-B791-9DDD-EBD1E9C0BF09}"/>
              </a:ext>
            </a:extLst>
          </p:cNvPr>
          <p:cNvSpPr txBox="1"/>
          <p:nvPr/>
        </p:nvSpPr>
        <p:spPr>
          <a:xfrm>
            <a:off x="1461737" y="3386308"/>
            <a:ext cx="145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Ausbildungsvertrag!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9BC936F-676B-0153-82D8-810586676EA7}"/>
              </a:ext>
            </a:extLst>
          </p:cNvPr>
          <p:cNvSpPr txBox="1"/>
          <p:nvPr/>
        </p:nvSpPr>
        <p:spPr>
          <a:xfrm>
            <a:off x="1177320" y="5443029"/>
            <a:ext cx="1943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Differenzierungsangebot: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Sport/ Prävention/ Rehabilitation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Beauty &amp; Wellness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Gesundheit/ </a:t>
            </a:r>
          </a:p>
          <a:p>
            <a:r>
              <a:rPr lang="de-DE" sz="1000" dirty="0">
                <a:latin typeface="+mj-lt"/>
              </a:rPr>
              <a:t>     Erziehung und Soziales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Ernährung- und Versorgungsmanagement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EB2EC2C-C9CD-92C7-316A-4EBFAD659CDE}"/>
              </a:ext>
            </a:extLst>
          </p:cNvPr>
          <p:cNvSpPr txBox="1"/>
          <p:nvPr/>
        </p:nvSpPr>
        <p:spPr>
          <a:xfrm>
            <a:off x="3070641" y="2825806"/>
            <a:ext cx="1807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2"/>
                </a:solidFill>
                <a:latin typeface="+mj-lt"/>
              </a:rPr>
              <a:t>Differenzierungsangebot: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Sport/ Prävention/ Rehabilitation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Gesundheit/ </a:t>
            </a:r>
          </a:p>
          <a:p>
            <a:r>
              <a:rPr lang="de-DE" sz="1000" dirty="0">
                <a:latin typeface="+mj-lt"/>
              </a:rPr>
              <a:t>     Erziehung und Soziales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0BD72A-CD3B-F58D-1C7F-32E916972B28}"/>
              </a:ext>
            </a:extLst>
          </p:cNvPr>
          <p:cNvSpPr txBox="1"/>
          <p:nvPr/>
        </p:nvSpPr>
        <p:spPr>
          <a:xfrm>
            <a:off x="6316830" y="6385288"/>
            <a:ext cx="1458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Ausbildungsvertrag!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E8E9AA-9305-4610-5D95-450AC531E227}"/>
              </a:ext>
            </a:extLst>
          </p:cNvPr>
          <p:cNvSpPr txBox="1"/>
          <p:nvPr/>
        </p:nvSpPr>
        <p:spPr>
          <a:xfrm>
            <a:off x="6309488" y="4894347"/>
            <a:ext cx="1458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Ausbildungsvertrag!</a:t>
            </a:r>
          </a:p>
        </p:txBody>
      </p:sp>
    </p:spTree>
    <p:extLst>
      <p:ext uri="{BB962C8B-B14F-4D97-AF65-F5344CB8AC3E}">
        <p14:creationId xmlns:p14="http://schemas.microsoft.com/office/powerpoint/2010/main" val="159049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D Männchen Teamwork Zahnräder - kostenlose weiße 3D Männchen Bilder"/>
          <p:cNvSpPr>
            <a:spLocks noChangeAspect="1" noChangeArrowheads="1"/>
          </p:cNvSpPr>
          <p:nvPr/>
        </p:nvSpPr>
        <p:spPr bwMode="auto">
          <a:xfrm>
            <a:off x="155575" y="-914400"/>
            <a:ext cx="1628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065263"/>
            <a:ext cx="898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Bildungsgänge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Handelsschule, Höhere Handelsschule, Fachoberschule Polizei 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9463DF0-5047-4F43-B67C-CF5E3963751F}"/>
              </a:ext>
            </a:extLst>
          </p:cNvPr>
          <p:cNvSpPr/>
          <p:nvPr/>
        </p:nvSpPr>
        <p:spPr>
          <a:xfrm>
            <a:off x="610747" y="2663851"/>
            <a:ext cx="2502844" cy="1302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>
                <a:solidFill>
                  <a:prstClr val="black"/>
                </a:solidFill>
              </a:rPr>
              <a:t>Handelsschule (BFS1)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Erweiterter Erster Schulabschluss (HS 10)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0592304-4071-1B1E-8886-B73D53F84391}"/>
              </a:ext>
            </a:extLst>
          </p:cNvPr>
          <p:cNvSpPr/>
          <p:nvPr/>
        </p:nvSpPr>
        <p:spPr>
          <a:xfrm>
            <a:off x="610747" y="4848707"/>
            <a:ext cx="2502845" cy="1302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>
                <a:solidFill>
                  <a:prstClr val="black"/>
                </a:solidFill>
              </a:rPr>
              <a:t>Handelsschule (BFS2)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Mittlerer Schulabschluss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(FOR)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E09A2FB-8883-6C30-F605-611443B2A208}"/>
              </a:ext>
            </a:extLst>
          </p:cNvPr>
          <p:cNvSpPr/>
          <p:nvPr/>
        </p:nvSpPr>
        <p:spPr>
          <a:xfrm>
            <a:off x="3377096" y="2656618"/>
            <a:ext cx="2502845" cy="1302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>
                <a:solidFill>
                  <a:prstClr val="black"/>
                </a:solidFill>
              </a:rPr>
              <a:t>Höhere Handelsschule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b="1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Fachabitur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E2C3DCB-9021-4085-6FB2-5DE4C6B2CF78}"/>
              </a:ext>
            </a:extLst>
          </p:cNvPr>
          <p:cNvSpPr/>
          <p:nvPr/>
        </p:nvSpPr>
        <p:spPr>
          <a:xfrm>
            <a:off x="6143446" y="2663851"/>
            <a:ext cx="2502845" cy="1302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b="1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b="1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b="1">
                <a:solidFill>
                  <a:prstClr val="black"/>
                </a:solidFill>
              </a:rPr>
              <a:t>Fachoberschule Polizei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b="1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Fachabitur </a:t>
            </a:r>
            <a:r>
              <a:rPr lang="de-DE" u="sng">
                <a:solidFill>
                  <a:prstClr val="black"/>
                </a:solidFill>
              </a:rPr>
              <a:t>und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/>
                </a:solidFill>
              </a:rPr>
              <a:t>polizeispezifische Inhalte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Pfeil: nach oben gebogen 9">
            <a:extLst>
              <a:ext uri="{FF2B5EF4-FFF2-40B4-BE49-F238E27FC236}">
                <a16:creationId xmlns:a16="http://schemas.microsoft.com/office/drawing/2014/main" id="{07AA55D6-04C5-935E-34EF-6E0EAF341045}"/>
              </a:ext>
            </a:extLst>
          </p:cNvPr>
          <p:cNvSpPr/>
          <p:nvPr/>
        </p:nvSpPr>
        <p:spPr>
          <a:xfrm>
            <a:off x="3113592" y="3973688"/>
            <a:ext cx="1875097" cy="1243488"/>
          </a:xfrm>
          <a:prstGeom prst="bentUpArrow">
            <a:avLst>
              <a:gd name="adj1" fmla="val 22964"/>
              <a:gd name="adj2" fmla="val 25000"/>
              <a:gd name="adj3" fmla="val 28054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500">
                <a:solidFill>
                  <a:prstClr val="white"/>
                </a:solidFill>
              </a:rPr>
              <a:t>Voraussetzung FOR</a:t>
            </a:r>
          </a:p>
        </p:txBody>
      </p:sp>
      <p:sp>
        <p:nvSpPr>
          <p:cNvPr id="11" name="Pfeil: nach oben gebogen 10">
            <a:extLst>
              <a:ext uri="{FF2B5EF4-FFF2-40B4-BE49-F238E27FC236}">
                <a16:creationId xmlns:a16="http://schemas.microsoft.com/office/drawing/2014/main" id="{4766B0CC-7811-C03B-FB2E-FF6718E11834}"/>
              </a:ext>
            </a:extLst>
          </p:cNvPr>
          <p:cNvSpPr/>
          <p:nvPr/>
        </p:nvSpPr>
        <p:spPr>
          <a:xfrm>
            <a:off x="3113592" y="3980921"/>
            <a:ext cx="4838216" cy="1780943"/>
          </a:xfrm>
          <a:prstGeom prst="bentUpArrow">
            <a:avLst>
              <a:gd name="adj1" fmla="val 16114"/>
              <a:gd name="adj2" fmla="val 25000"/>
              <a:gd name="adj3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500">
                <a:solidFill>
                  <a:prstClr val="white"/>
                </a:solidFill>
              </a:rPr>
              <a:t>Voraussetzung FOR</a:t>
            </a:r>
          </a:p>
        </p:txBody>
      </p:sp>
      <p:sp>
        <p:nvSpPr>
          <p:cNvPr id="3" name="Legende mit Pfeil nach unten 2"/>
          <p:cNvSpPr/>
          <p:nvPr/>
        </p:nvSpPr>
        <p:spPr>
          <a:xfrm>
            <a:off x="610746" y="2143461"/>
            <a:ext cx="2502845" cy="513157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300">
                <a:solidFill>
                  <a:prstClr val="white"/>
                </a:solidFill>
              </a:rPr>
              <a:t>Voraussetzung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300">
                <a:solidFill>
                  <a:prstClr val="white"/>
                </a:solidFill>
              </a:rPr>
              <a:t>Erster Schulabschluss (HS 9)</a:t>
            </a:r>
          </a:p>
        </p:txBody>
      </p:sp>
      <p:sp>
        <p:nvSpPr>
          <p:cNvPr id="12" name="Legende mit Pfeil nach unten 11"/>
          <p:cNvSpPr/>
          <p:nvPr/>
        </p:nvSpPr>
        <p:spPr>
          <a:xfrm>
            <a:off x="610747" y="3973688"/>
            <a:ext cx="2502845" cy="85956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300">
                <a:solidFill>
                  <a:prstClr val="white"/>
                </a:solidFill>
              </a:rPr>
              <a:t>Voraussetzung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300">
                <a:solidFill>
                  <a:prstClr val="white"/>
                </a:solidFill>
              </a:rPr>
              <a:t>Erweiterter Erster Schulabschluss (HS 10)</a:t>
            </a:r>
          </a:p>
        </p:txBody>
      </p:sp>
    </p:spTree>
    <p:extLst>
      <p:ext uri="{BB962C8B-B14F-4D97-AF65-F5344CB8AC3E}">
        <p14:creationId xmlns:p14="http://schemas.microsoft.com/office/powerpoint/2010/main" val="357789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568325" y="1417638"/>
          <a:ext cx="8118475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8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omic Sans MS"/>
                        </a:rPr>
                        <a:t>Elektrotechnik</a:t>
                      </a:r>
                    </a:p>
                  </a:txBody>
                  <a:tcPr marL="91433" marR="9143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omic Sans MS"/>
                        </a:rPr>
                        <a:t>Metalltechnik  </a:t>
                      </a:r>
                      <a:endParaRPr lang="de-DE" sz="1800">
                        <a:latin typeface="Comic Sans MS" pitchFamily="66" charset="0"/>
                      </a:endParaRPr>
                    </a:p>
                  </a:txBody>
                  <a:tcPr marL="91433" marR="91433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797"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600" b="1" u="non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Vollzeitschulische Bildungsgänge in beiden Bereichen 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Sie haben den Mittleren Schulabschluss (FOR) und möchten die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Fachhochschulreife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FHR erwerben? </a:t>
                      </a:r>
                      <a:b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Zweijährige (Höhere) Berufsfachschule für Metall- oder Elektrotechnik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Sie haben den Erweiterten Ersten Schulabschluss und möchten den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Mittleren Schulabschluss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(FOR, ggf. mit Q-Vermerk) erwerben?</a:t>
                      </a:r>
                      <a:endParaRPr lang="de-DE" dirty="0"/>
                    </a:p>
                    <a:p>
                      <a:pPr marL="285750" indent="-285750">
                        <a:lnSpc>
                          <a:spcPct val="100000"/>
                        </a:lnSpc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    Einjährige 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Berufsfachschule (Typ 2) für Metall- oder Elektrotechnik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Sie haben den Ersten Schulabschluss und möchten den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Erweiterten Ersten Schulabschluss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(HSA 10) erwerben?</a:t>
                      </a:r>
                      <a:b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Einjährige 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Berufsfachschule (Typ 1) für Metalltechnik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Sie haben noch keinen Schulabschluss und möchten den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Ersten Schulabschluss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(HSA 9) erwerben?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    Ausbildungsvorbereitung</a:t>
                      </a:r>
                      <a:r>
                        <a:rPr lang="de-DE" sz="16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(Schwerpunkt Metall) mit 3 Wochentagen im Praktikum und 2 Wochentagen in der Schule</a:t>
                      </a:r>
                    </a:p>
                  </a:txBody>
                  <a:tcPr marL="91433" marR="91433" marT="45704" marB="45704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u="none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2" name="Picture 19" descr="C:\Users\Uli Spliethoff\Clip Art\Schule\Elektrobl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423988"/>
            <a:ext cx="3016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9" descr="C:\Users\Uli Spliethoff\Clip Art\Schule\Elektrobl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438275"/>
            <a:ext cx="301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0" descr="C:\Users\Uli Spliethoff\Clip Art\Schule\Maschinente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4366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0" descr="C:\Users\Uli Spliethoff\Clip Art\Schule\Maschinente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44303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1AC59F8-36EF-B1FA-C1A2-CE8FAA4A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53" y="441692"/>
            <a:ext cx="6304085" cy="633046"/>
          </a:xfrm>
        </p:spPr>
        <p:txBody>
          <a:bodyPr/>
          <a:lstStyle/>
          <a:p>
            <a:r>
              <a:rPr lang="de-DE">
                <a:cs typeface="Calibri"/>
              </a:rPr>
              <a:t>Robert-Bosch-Berufskolleg</a:t>
            </a:r>
            <a:endParaRPr lang="de-DE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302CB295-A7AB-D57B-43F0-521C8C71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06" y="162293"/>
            <a:ext cx="1762857" cy="11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0ACE57E-B001-AE86-20B3-12958C0DFF3A}"/>
              </a:ext>
            </a:extLst>
          </p:cNvPr>
          <p:cNvGraphicFramePr>
            <a:graphicFrameLocks noGrp="1"/>
          </p:cNvGraphicFramePr>
          <p:nvPr/>
        </p:nvGraphicFramePr>
        <p:xfrm>
          <a:off x="407300" y="669895"/>
          <a:ext cx="8329399" cy="61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18">
                  <a:extLst>
                    <a:ext uri="{9D8B030D-6E8A-4147-A177-3AD203B41FA5}">
                      <a16:colId xmlns:a16="http://schemas.microsoft.com/office/drawing/2014/main" val="1377661636"/>
                    </a:ext>
                  </a:extLst>
                </a:gridCol>
                <a:gridCol w="3000827">
                  <a:extLst>
                    <a:ext uri="{9D8B030D-6E8A-4147-A177-3AD203B41FA5}">
                      <a16:colId xmlns:a16="http://schemas.microsoft.com/office/drawing/2014/main" val="1814908460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3668694344"/>
                    </a:ext>
                  </a:extLst>
                </a:gridCol>
                <a:gridCol w="2042564">
                  <a:extLst>
                    <a:ext uri="{9D8B030D-6E8A-4147-A177-3AD203B41FA5}">
                      <a16:colId xmlns:a16="http://schemas.microsoft.com/office/drawing/2014/main" val="4040623649"/>
                    </a:ext>
                  </a:extLst>
                </a:gridCol>
                <a:gridCol w="887066">
                  <a:extLst>
                    <a:ext uri="{9D8B030D-6E8A-4147-A177-3AD203B41FA5}">
                      <a16:colId xmlns:a16="http://schemas.microsoft.com/office/drawing/2014/main" val="3856998327"/>
                    </a:ext>
                  </a:extLst>
                </a:gridCol>
              </a:tblGrid>
              <a:tr h="69476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Eingangs-</a:t>
                      </a:r>
                      <a:br>
                        <a:rPr lang="de-DE" sz="1800" kern="1200" dirty="0">
                          <a:effectLst/>
                        </a:rPr>
                      </a:br>
                      <a:r>
                        <a:rPr lang="de-DE" sz="1800" kern="1200" dirty="0" err="1">
                          <a:effectLst/>
                        </a:rPr>
                        <a:t>voraussetzung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Bildungsgang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800" kern="1200">
                          <a:effectLst/>
                        </a:rPr>
                        <a:t>Dauer</a:t>
                      </a:r>
                      <a:endParaRPr lang="de-DE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800" kern="1200">
                          <a:effectLst/>
                        </a:rPr>
                        <a:t>Schwerpunkt</a:t>
                      </a:r>
                      <a:endParaRPr lang="de-DE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800" kern="1200">
                          <a:effectLst/>
                        </a:rPr>
                        <a:t>Abschl.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593238"/>
                  </a:ext>
                </a:extLst>
              </a:tr>
              <a:tr h="67235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ohne Abschluss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1143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Ausbildungsvorbereitung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1 Jahr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 Ernährung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HSA 9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5455547"/>
                  </a:ext>
                </a:extLst>
              </a:tr>
              <a:tr h="683557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HSA 9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Berufsfachschule 1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1 Jahr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effectLst/>
                        </a:rPr>
                        <a:t> </a:t>
                      </a:r>
                      <a:r>
                        <a:rPr lang="de-DE" sz="1400" kern="1200" dirty="0">
                          <a:effectLst/>
                        </a:rPr>
                        <a:t>Ernährung</a:t>
                      </a:r>
                      <a:endParaRPr lang="de-DE" sz="14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Gesundheit</a:t>
                      </a:r>
                      <a:endParaRPr lang="de-DE" sz="14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Körperpflege</a:t>
                      </a:r>
                      <a:endParaRPr lang="de-DE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HSA 10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447573"/>
                  </a:ext>
                </a:extLst>
              </a:tr>
              <a:tr h="885261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HSA 9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Schulische Ausbildung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2 Jahre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effectLst/>
                        </a:rPr>
                        <a:t> </a:t>
                      </a:r>
                      <a:r>
                        <a:rPr lang="de-DE" sz="1400" kern="1200" dirty="0">
                          <a:effectLst/>
                        </a:rPr>
                        <a:t>Sozialassistent/in +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Heilerziehung</a:t>
                      </a:r>
                      <a:endParaRPr lang="de-DE" sz="14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Kinderpfleger/in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FOR (Q)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126727"/>
                  </a:ext>
                </a:extLst>
              </a:tr>
              <a:tr h="672351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HSA 10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Berufsfachschule 2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1 Jahr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effectLst/>
                        </a:rPr>
                        <a:t> </a:t>
                      </a:r>
                      <a:r>
                        <a:rPr lang="de-DE" sz="1400" kern="1200" dirty="0">
                          <a:effectLst/>
                        </a:rPr>
                        <a:t>Ernährung</a:t>
                      </a:r>
                      <a:endParaRPr lang="de-DE" sz="14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Gesundheit</a:t>
                      </a:r>
                      <a:endParaRPr lang="de-DE" sz="14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Körperpflege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FOR (Q)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677729"/>
                  </a:ext>
                </a:extLst>
              </a:tr>
              <a:tr h="773203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FOR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Höhere Berufsfachschule</a:t>
                      </a:r>
                      <a:endParaRPr lang="de-DE" sz="1400" dirty="0">
                        <a:effectLst/>
                      </a:endParaRPr>
                    </a:p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Fachoberschule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2 Jahre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Ernährung</a:t>
                      </a:r>
                      <a:endParaRPr lang="de-DE" sz="16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Gesundheit</a:t>
                      </a:r>
                      <a:endParaRPr lang="de-DE" sz="16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Soziales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FHR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3229986"/>
                  </a:ext>
                </a:extLst>
              </a:tr>
              <a:tr h="459439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FOR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Bekleidungstechnische/r</a:t>
                      </a:r>
                    </a:p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Assistent/in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3 Jahre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Bekleidung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FHR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8548532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 marL="0" indent="81915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FOR Q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Berufliches Gymnasium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3 Jahre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Erziehung</a:t>
                      </a:r>
                      <a:endParaRPr lang="de-DE" sz="1600" dirty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Gesundheit</a:t>
                      </a:r>
                      <a:endParaRPr lang="de-DE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e-DE" sz="1600" kern="1200">
                          <a:effectLst/>
                        </a:rPr>
                        <a:t>AHR</a:t>
                      </a:r>
                      <a:endParaRPr lang="de-DE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086318"/>
                  </a:ext>
                </a:extLst>
              </a:tr>
              <a:tr h="73958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 F</a:t>
                      </a:r>
                      <a:r>
                        <a:rPr lang="de-DE" sz="1400" kern="1200" dirty="0">
                          <a:effectLst/>
                        </a:rPr>
                        <a:t>HR + Praktikum,</a:t>
                      </a:r>
                    </a:p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AHR + Praktikum o.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kern="1200" dirty="0">
                          <a:effectLst/>
                        </a:rPr>
                        <a:t> Berufsabschluss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Fachschule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3 Jahre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 Erzieher/in</a:t>
                      </a:r>
                      <a:endParaRPr lang="de-DE" sz="16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kern="1200" dirty="0">
                          <a:effectLst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</a:rPr>
                        <a:t>Heilerziehungpflege</a:t>
                      </a:r>
                      <a:endParaRPr lang="de-DE" sz="1400" kern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(FHR)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6374976"/>
                  </a:ext>
                </a:extLst>
              </a:tr>
            </a:tbl>
          </a:graphicData>
        </a:graphic>
      </p:graphicFrame>
      <p:pic>
        <p:nvPicPr>
          <p:cNvPr id="5" name="Grafik 5">
            <a:extLst>
              <a:ext uri="{FF2B5EF4-FFF2-40B4-BE49-F238E27FC236}">
                <a16:creationId xmlns:a16="http://schemas.microsoft.com/office/drawing/2014/main" id="{8C3EC12C-DBF7-32CE-97AF-9A71F102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2" y="130457"/>
            <a:ext cx="1528418" cy="490042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CD4C8DD2-2543-F366-D323-B974FC2C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34" y="128926"/>
            <a:ext cx="4609547" cy="6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9F75CBC-539A-DCC6-39AF-0CD9BF89411E}"/>
              </a:ext>
            </a:extLst>
          </p:cNvPr>
          <p:cNvSpPr/>
          <p:nvPr/>
        </p:nvSpPr>
        <p:spPr>
          <a:xfrm>
            <a:off x="296334" y="1161142"/>
            <a:ext cx="8539236" cy="544285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D98DAB0A-C7A4-BD2E-4781-978B829E7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51115"/>
              </p:ext>
            </p:extLst>
          </p:nvPr>
        </p:nvGraphicFramePr>
        <p:xfrm>
          <a:off x="362856" y="1221619"/>
          <a:ext cx="8414082" cy="534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27">
                  <a:extLst>
                    <a:ext uri="{9D8B030D-6E8A-4147-A177-3AD203B41FA5}">
                      <a16:colId xmlns:a16="http://schemas.microsoft.com/office/drawing/2014/main" val="2760296713"/>
                    </a:ext>
                  </a:extLst>
                </a:gridCol>
                <a:gridCol w="2150883">
                  <a:extLst>
                    <a:ext uri="{9D8B030D-6E8A-4147-A177-3AD203B41FA5}">
                      <a16:colId xmlns:a16="http://schemas.microsoft.com/office/drawing/2014/main" val="4059508525"/>
                    </a:ext>
                  </a:extLst>
                </a:gridCol>
                <a:gridCol w="907481">
                  <a:extLst>
                    <a:ext uri="{9D8B030D-6E8A-4147-A177-3AD203B41FA5}">
                      <a16:colId xmlns:a16="http://schemas.microsoft.com/office/drawing/2014/main" val="379549116"/>
                    </a:ext>
                  </a:extLst>
                </a:gridCol>
                <a:gridCol w="2436960">
                  <a:extLst>
                    <a:ext uri="{9D8B030D-6E8A-4147-A177-3AD203B41FA5}">
                      <a16:colId xmlns:a16="http://schemas.microsoft.com/office/drawing/2014/main" val="3970584192"/>
                    </a:ext>
                  </a:extLst>
                </a:gridCol>
                <a:gridCol w="1340031">
                  <a:extLst>
                    <a:ext uri="{9D8B030D-6E8A-4147-A177-3AD203B41FA5}">
                      <a16:colId xmlns:a16="http://schemas.microsoft.com/office/drawing/2014/main" val="460606713"/>
                    </a:ext>
                  </a:extLst>
                </a:gridCol>
              </a:tblGrid>
              <a:tr h="4046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b="1" i="0" dirty="0">
                          <a:latin typeface="Calibri"/>
                        </a:rPr>
                        <a:t>Eingang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dirty="0"/>
                        <a:t>Bildungsgang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Dauer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Schwerpunkt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Abschluss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62236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ohne 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Ausbildungsvorbereitung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1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Metalltechnik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HSA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04807"/>
                  </a:ext>
                </a:extLst>
              </a:tr>
              <a:tr h="490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HSA 9</a:t>
                      </a:r>
                      <a:br>
                        <a:rPr lang="de-DE" sz="1250" dirty="0"/>
                      </a:br>
                      <a:r>
                        <a:rPr lang="de-DE" sz="1250" dirty="0"/>
                        <a:t>Erster Schulabschluss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Berufsfachschule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1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250" b="0" i="0" u="none" strike="noStrike" noProof="0" dirty="0">
                          <a:latin typeface="Calibri"/>
                        </a:rPr>
                        <a:t>Gestaltung</a:t>
                      </a:r>
                      <a:endParaRPr lang="en-US" sz="1250" b="0" i="0" u="none" strike="noStrike" noProof="0" dirty="0">
                        <a:latin typeface="Calibri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250" b="0" i="0" u="none" strike="noStrike" noProof="0" dirty="0">
                          <a:latin typeface="Calibri"/>
                        </a:rPr>
                        <a:t>Metalltechnik</a:t>
                      </a:r>
                      <a:endParaRPr lang="de-DE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HSA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62608"/>
                  </a:ext>
                </a:extLst>
              </a:tr>
              <a:tr h="1078985">
                <a:tc>
                  <a:txBody>
                    <a:bodyPr/>
                    <a:lstStyle/>
                    <a:p>
                      <a:r>
                        <a:rPr lang="de-DE" sz="1250" dirty="0"/>
                        <a:t>HSA 10</a:t>
                      </a:r>
                      <a:br>
                        <a:rPr lang="de-DE" sz="1250" dirty="0"/>
                      </a:br>
                      <a:r>
                        <a:rPr lang="de-DE" sz="1250" b="0" i="0" u="none" strike="noStrike" noProof="0" dirty="0">
                          <a:latin typeface="Calibri"/>
                        </a:rPr>
                        <a:t>Erweiterter Erster Schulabschluss</a:t>
                      </a:r>
                    </a:p>
                    <a:p>
                      <a:pPr lvl="0">
                        <a:buNone/>
                      </a:pPr>
                      <a:endParaRPr lang="de-DE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Berufsfachschule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1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Bau- und Holztechnik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Metalltechnik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Medien-/Medientechnologie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Medizintechnik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MSA/Q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94003"/>
                  </a:ext>
                </a:extLst>
              </a:tr>
              <a:tr h="686627">
                <a:tc>
                  <a:txBody>
                    <a:bodyPr/>
                    <a:lstStyle/>
                    <a:p>
                      <a:r>
                        <a:rPr lang="de-DE" sz="1250" dirty="0"/>
                        <a:t>MSA/Q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Berufsfachschule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2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Bau- und Holztechnik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Metalltechnik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FHR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403"/>
                  </a:ext>
                </a:extLst>
              </a:tr>
              <a:tr h="686627">
                <a:tc>
                  <a:txBody>
                    <a:bodyPr/>
                    <a:lstStyle/>
                    <a:p>
                      <a:r>
                        <a:rPr lang="de-DE" sz="1250" dirty="0"/>
                        <a:t>MSA/Q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Berufsfachschule</a:t>
                      </a:r>
                      <a:br>
                        <a:rPr lang="de-DE" sz="1250" dirty="0"/>
                      </a:br>
                      <a:r>
                        <a:rPr lang="de-DE" sz="1250" dirty="0"/>
                        <a:t>Assistenten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3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Bautechnik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Umweltschutztechnik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FHR &amp; Berufsabschluss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5428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r>
                        <a:rPr lang="de-DE" sz="1250" dirty="0"/>
                        <a:t>MSA/Q</a:t>
                      </a:r>
                      <a:br>
                        <a:rPr lang="de-DE" sz="1250" dirty="0"/>
                      </a:br>
                      <a:r>
                        <a:rPr lang="de-DE" sz="1250" dirty="0"/>
                        <a:t>Berufsabschluss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Fachoberschule</a:t>
                      </a:r>
                      <a:br>
                        <a:rPr lang="de-DE" sz="1250" dirty="0"/>
                      </a:br>
                      <a:r>
                        <a:rPr lang="de-DE" sz="1250" dirty="0"/>
                        <a:t>Klasse 11 &amp; 12 (12B)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2 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Bautechnik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b="0" i="0" u="none" strike="noStrike" noProof="0" dirty="0">
                          <a:latin typeface="Calibri"/>
                        </a:rPr>
                        <a:t>FHR </a:t>
                      </a:r>
                      <a:endParaRPr lang="de-DE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90484"/>
                  </a:ext>
                </a:extLst>
              </a:tr>
              <a:tr h="490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MSA-Q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Berufliches Gymnasium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3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50" dirty="0"/>
                        <a:t>Gestaltung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Ingenieurwissenschaften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/>
                        <a:t>AHR &amp;</a:t>
                      </a:r>
                      <a:br>
                        <a:rPr lang="de-DE" sz="1250" dirty="0"/>
                      </a:br>
                      <a:r>
                        <a:rPr lang="de-DE" sz="1250" dirty="0"/>
                        <a:t>Berufsabschluss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07251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FHR/AHR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Web &amp; Game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2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de-DE" sz="1250" dirty="0"/>
                        <a:t>Multimedia &amp; Gamedesign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50" dirty="0"/>
                        <a:t>Staatl. Geprüfte/r Informatiker/in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98033"/>
                  </a:ext>
                </a:extLst>
              </a:tr>
            </a:tbl>
          </a:graphicData>
        </a:graphic>
      </p:graphicFrame>
      <p:pic>
        <p:nvPicPr>
          <p:cNvPr id="5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57E93FD9-7E72-1A4D-9F2B-D53BDA74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59" y="-9298"/>
            <a:ext cx="1003452" cy="11918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73FA1D-E191-EAFF-C63E-81AB38E37015}"/>
              </a:ext>
            </a:extLst>
          </p:cNvPr>
          <p:cNvSpPr txBox="1"/>
          <p:nvPr/>
        </p:nvSpPr>
        <p:spPr>
          <a:xfrm>
            <a:off x="302382" y="423333"/>
            <a:ext cx="703942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000" b="1">
                <a:latin typeface="Calibri"/>
                <a:cs typeface="Arial"/>
              </a:rPr>
              <a:t>Friedrich</a:t>
            </a:r>
            <a:r>
              <a:rPr lang="de-DE" sz="2800" b="1">
                <a:latin typeface="Calibri"/>
                <a:cs typeface="Arial"/>
              </a:rPr>
              <a:t>-Albert-Lange Berufskolleg Duisburg</a:t>
            </a:r>
            <a:endParaRPr lang="de-DE" sz="2800" b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025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22"/>
          <p:cNvSpPr>
            <a:spLocks noChangeArrowheads="1"/>
          </p:cNvSpPr>
          <p:nvPr/>
        </p:nvSpPr>
        <p:spPr bwMode="auto">
          <a:xfrm>
            <a:off x="1058241" y="4797425"/>
            <a:ext cx="7628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de-DE" altLang="de-DE" sz="1800" b="1">
              <a:solidFill>
                <a:srgbClr val="000000"/>
              </a:solidFill>
              <a:latin typeface="Comic Sans MS"/>
              <a:cs typeface="Arial"/>
            </a:endParaRP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6495AC5C-7466-8EAE-9068-71F37255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03" y="2448583"/>
            <a:ext cx="6728856" cy="3920262"/>
          </a:xfrm>
          <a:prstGeom prst="rect">
            <a:avLst/>
          </a:prstGeom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7317D2F2-C79C-7A8D-362E-59E6EC97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" y="1477"/>
            <a:ext cx="2787732" cy="87284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10AAE2C-0498-1BB8-66B3-84D2A014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83" y="1052389"/>
            <a:ext cx="7746464" cy="1165266"/>
          </a:xfrm>
        </p:spPr>
        <p:txBody>
          <a:bodyPr/>
          <a:lstStyle/>
          <a:p>
            <a:pPr eaLnBrk="1" hangingPunct="1"/>
            <a:r>
              <a:rPr lang="de-DE" altLang="de-DE" sz="4000">
                <a:cs typeface="Calibri"/>
              </a:rPr>
              <a:t>Kaufmännisches Berufskolleg Duisburg-Mitte</a:t>
            </a:r>
          </a:p>
        </p:txBody>
      </p:sp>
    </p:spTree>
    <p:extLst>
      <p:ext uri="{BB962C8B-B14F-4D97-AF65-F5344CB8AC3E}">
        <p14:creationId xmlns:p14="http://schemas.microsoft.com/office/powerpoint/2010/main" val="8324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de-DE" altLang="de-DE" dirty="0"/>
              <a:t>Bertolt-Brecht-Berufskolleg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187450" y="2006600"/>
          <a:ext cx="7056438" cy="320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5">
                <a:tc>
                  <a:txBody>
                    <a:bodyPr/>
                    <a:lstStyle/>
                    <a:p>
                      <a:endParaRPr lang="de-DE" sz="1800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de-DE" sz="1800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endParaRPr lang="de-DE" sz="1800" baseline="0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de-DE" sz="1800" b="0" u="none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235">
                <a:tc>
                  <a:txBody>
                    <a:bodyPr/>
                    <a:lstStyle/>
                    <a:p>
                      <a:endParaRPr lang="de-DE" sz="1800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de-DE" sz="1800" u="none">
                        <a:latin typeface="Comic Sans MS" pitchFamily="66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7" name="Picture 19" descr="Logo_BeruflichesGymnas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2" y="301434"/>
            <a:ext cx="1433066" cy="7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0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20200"/>
              </p:ext>
            </p:extLst>
          </p:nvPr>
        </p:nvGraphicFramePr>
        <p:xfrm>
          <a:off x="194367" y="1328243"/>
          <a:ext cx="8738634" cy="5280843"/>
        </p:xfrm>
        <a:graphic>
          <a:graphicData uri="http://schemas.openxmlformats.org/drawingml/2006/table">
            <a:tbl>
              <a:tblPr/>
              <a:tblGrid>
                <a:gridCol w="276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Wirtschaft und Verwaltung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Elektrotechnik &amp; Ingenieurtechnik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Informationstechnik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Abschlüsse: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Mittlerer Schulabschluss, 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Q-Vermerk möglich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Fachhochschulreife mit Berufsausbildung nach Landesrecht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Abschlüsse: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Hauptschulabschluss 9/10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Mittlerer Schulabschluss, 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Q-Vermerk möglich</a:t>
                      </a:r>
                    </a:p>
                    <a:p>
                      <a:pPr marL="285750" marR="0" lvl="0" indent="-28575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Fachhochschulreife </a:t>
                      </a:r>
                      <a:br>
                        <a:rPr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(schulischer Teil)</a:t>
                      </a:r>
                    </a:p>
                    <a:p>
                      <a:pPr marL="285750" marR="0" lvl="0" indent="-28575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Fachhochschulreife mit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 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Berufsausbildung nach Landesrecht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Abschlüsse: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Fachhochschulreife mit Berufsausbildung nach Landesrecht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Allgemeine Hochschulreife mit Berufsausbildung nach Landesrecht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998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in den Bildungsgängen: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Berufsfachschule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Kaufmännische*r Assistent*in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in den Bildungsgängen: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Ausbildungsvorbereitung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Berufsfachschule Elektrotechnik</a:t>
                      </a:r>
                    </a:p>
                    <a:p>
                      <a:pPr marL="285750" marR="0" lvl="0" indent="-28575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Berufsfachschule Ingenieur-technik und Elektrotechnische*r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  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Assistent*in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in dem Bildungsgang: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Informations-technische*r Assistent*in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D2DE07CB-62C0-440D-D73C-D278AB20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8867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de-DE" altLang="de-DE" sz="3300" b="1">
                <a:solidFill>
                  <a:srgbClr val="003399"/>
                </a:solidFill>
                <a:latin typeface="Calibri Light" panose="020F0302020204030204" pitchFamily="34" charset="0"/>
              </a:rPr>
              <a:t>Das Schiffer-Berufskolleg RHEIN - Kompetenzzentrum Schiff und Hafen</a:t>
            </a:r>
            <a:br>
              <a:rPr lang="en-US" altLang="de-DE" sz="3300" b="1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de-DE" sz="33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52C33BE0-07D9-7EDC-81AA-4DD5AB562F0E}"/>
              </a:ext>
            </a:extLst>
          </p:cNvPr>
          <p:cNvGrpSpPr>
            <a:grpSpLocks/>
          </p:cNvGrpSpPr>
          <p:nvPr/>
        </p:nvGrpSpPr>
        <p:grpSpPr bwMode="auto">
          <a:xfrm>
            <a:off x="5637213" y="1698625"/>
            <a:ext cx="3522662" cy="2233613"/>
            <a:chOff x="3062" y="1085"/>
            <a:chExt cx="2219" cy="1407"/>
          </a:xfrm>
        </p:grpSpPr>
        <p:pic>
          <p:nvPicPr>
            <p:cNvPr id="3090" name="Picture 3">
              <a:extLst>
                <a:ext uri="{FF2B5EF4-FFF2-40B4-BE49-F238E27FC236}">
                  <a16:creationId xmlns:a16="http://schemas.microsoft.com/office/drawing/2014/main" id="{3CFCA03B-1131-CC2C-AC75-283149C73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089"/>
              <a:ext cx="1952" cy="1403"/>
            </a:xfrm>
            <a:prstGeom prst="rect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1" name="Rectangle 4">
              <a:extLst>
                <a:ext uri="{FF2B5EF4-FFF2-40B4-BE49-F238E27FC236}">
                  <a16:creationId xmlns:a16="http://schemas.microsoft.com/office/drawing/2014/main" id="{476F716D-C116-5EDB-C5AA-DF9FD234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085"/>
              <a:ext cx="195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925"/>
                </a:spcBef>
                <a:buClrTx/>
                <a:buFontTx/>
                <a:buNone/>
              </a:pP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DejaVu Sans" panose="020B0603030804020204" pitchFamily="34" charset="0"/>
                </a:rPr>
                <a:t>Binnenschiffer/in</a:t>
              </a:r>
            </a:p>
          </p:txBody>
        </p:sp>
      </p:grpSp>
      <p:pic>
        <p:nvPicPr>
          <p:cNvPr id="5125" name="Picture 5">
            <a:extLst>
              <a:ext uri="{FF2B5EF4-FFF2-40B4-BE49-F238E27FC236}">
                <a16:creationId xmlns:a16="http://schemas.microsoft.com/office/drawing/2014/main" id="{8C9BDCD0-134F-3E47-B35A-069D2315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241800"/>
            <a:ext cx="3101975" cy="2230438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D42E8908-19D0-B1B0-3D2C-4FBA0C54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5970588"/>
            <a:ext cx="3101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925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Boots- und Schiffbauer/-in</a:t>
            </a:r>
          </a:p>
        </p:txBody>
      </p: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A7622EC8-D28E-BA0F-F47F-24094B945F14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4186238"/>
            <a:ext cx="3127375" cy="2251075"/>
            <a:chOff x="3046" y="2620"/>
            <a:chExt cx="1970" cy="1418"/>
          </a:xfrm>
        </p:grpSpPr>
        <p:pic>
          <p:nvPicPr>
            <p:cNvPr id="3088" name="Picture 8">
              <a:extLst>
                <a:ext uri="{FF2B5EF4-FFF2-40B4-BE49-F238E27FC236}">
                  <a16:creationId xmlns:a16="http://schemas.microsoft.com/office/drawing/2014/main" id="{EA5A9941-5CEC-DD52-A739-156D7CCC3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6" b="26102"/>
            <a:stretch>
              <a:fillRect/>
            </a:stretch>
          </p:blipFill>
          <p:spPr bwMode="auto">
            <a:xfrm>
              <a:off x="3046" y="2620"/>
              <a:ext cx="1957" cy="141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23586" b="26102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9" name="Picture 9">
              <a:extLst>
                <a:ext uri="{FF2B5EF4-FFF2-40B4-BE49-F238E27FC236}">
                  <a16:creationId xmlns:a16="http://schemas.microsoft.com/office/drawing/2014/main" id="{A678BF69-B6CE-FEC9-4302-836C7699B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87"/>
            <a:stretch>
              <a:fillRect/>
            </a:stretch>
          </p:blipFill>
          <p:spPr bwMode="auto">
            <a:xfrm>
              <a:off x="4406" y="2624"/>
              <a:ext cx="609" cy="138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3387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AEA285-23AC-6B3C-1090-592739F0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951538"/>
            <a:ext cx="31019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925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FK für Hafenlogistik</a:t>
            </a:r>
          </a:p>
        </p:txBody>
      </p:sp>
      <p:pic>
        <p:nvPicPr>
          <p:cNvPr id="3080" name="Picture 11">
            <a:extLst>
              <a:ext uri="{FF2B5EF4-FFF2-40B4-BE49-F238E27FC236}">
                <a16:creationId xmlns:a16="http://schemas.microsoft.com/office/drawing/2014/main" id="{4D918294-2A62-F28B-8744-ED58262D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511300"/>
            <a:ext cx="2339975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12">
            <a:extLst>
              <a:ext uri="{FF2B5EF4-FFF2-40B4-BE49-F238E27FC236}">
                <a16:creationId xmlns:a16="http://schemas.microsoft.com/office/drawing/2014/main" id="{02961844-1A65-BEC6-6259-EB963DFC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90688"/>
            <a:ext cx="1130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3">
            <a:extLst>
              <a:ext uri="{FF2B5EF4-FFF2-40B4-BE49-F238E27FC236}">
                <a16:creationId xmlns:a16="http://schemas.microsoft.com/office/drawing/2014/main" id="{DF8BD384-31CF-681A-B79B-7DCFEF30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519363"/>
            <a:ext cx="11271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4">
            <a:extLst>
              <a:ext uri="{FF2B5EF4-FFF2-40B4-BE49-F238E27FC236}">
                <a16:creationId xmlns:a16="http://schemas.microsoft.com/office/drawing/2014/main" id="{76326FCC-81E6-5A0E-B838-225B2C59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19475"/>
            <a:ext cx="11144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4" name="Text Box 6">
            <a:extLst>
              <a:ext uri="{FF2B5EF4-FFF2-40B4-BE49-F238E27FC236}">
                <a16:creationId xmlns:a16="http://schemas.microsoft.com/office/drawing/2014/main" id="{8534B33A-1AD6-1ECA-48E9-7EC229DE7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3500438"/>
            <a:ext cx="1871662" cy="147955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Dualer Studiengang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(Arbeitstitel)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„Schiffs- und Hafenbetrieb“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Binnenschiffer/in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Binnenschifferkapitän/in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FK für Hafenlogistik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Bachelor of Science  (B.Sc.)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de-DE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5" name="Picture 7">
            <a:extLst>
              <a:ext uri="{FF2B5EF4-FFF2-40B4-BE49-F238E27FC236}">
                <a16:creationId xmlns:a16="http://schemas.microsoft.com/office/drawing/2014/main" id="{40801EA5-3358-D7AD-2F8A-76AE020F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422525"/>
            <a:ext cx="2057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6" name="Rectangle 4">
            <a:extLst>
              <a:ext uri="{FF2B5EF4-FFF2-40B4-BE49-F238E27FC236}">
                <a16:creationId xmlns:a16="http://schemas.microsoft.com/office/drawing/2014/main" id="{0848769A-CBB5-E4DF-26ED-8512A342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3522663"/>
            <a:ext cx="3098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925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Binnenschifferkapitän/in </a:t>
            </a:r>
          </a:p>
        </p:txBody>
      </p:sp>
      <p:sp>
        <p:nvSpPr>
          <p:cNvPr id="3087" name="Rechteck 1">
            <a:extLst>
              <a:ext uri="{FF2B5EF4-FFF2-40B4-BE49-F238E27FC236}">
                <a16:creationId xmlns:a16="http://schemas.microsoft.com/office/drawing/2014/main" id="{5A112B27-998C-7C8F-49A2-FCB601CC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54" y="2319764"/>
            <a:ext cx="2181421" cy="3603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600" dirty="0"/>
              <a:t>+ Fachhochschulreife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2"/>
          <p:cNvSpPr>
            <a:spLocks noGrp="1"/>
          </p:cNvSpPr>
          <p:nvPr>
            <p:ph type="subTitle" idx="1"/>
          </p:nvPr>
        </p:nvSpPr>
        <p:spPr>
          <a:xfrm>
            <a:off x="1371600" y="3430588"/>
            <a:ext cx="6400800" cy="2038350"/>
          </a:xfrm>
        </p:spPr>
        <p:txBody>
          <a:bodyPr/>
          <a:lstStyle/>
          <a:p>
            <a:pPr eaLnBrk="1" hangingPunct="1"/>
            <a:endParaRPr lang="de-DE" altLang="de-DE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3600" b="1" dirty="0">
                <a:solidFill>
                  <a:schemeClr val="tx1"/>
                </a:solidFill>
                <a:latin typeface="Comic Sans MS"/>
              </a:rPr>
              <a:t>APO-BK</a:t>
            </a:r>
          </a:p>
          <a:p>
            <a:pPr eaLnBrk="1" hangingPunct="1"/>
            <a:endParaRPr lang="de-DE" altLang="de-D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1600" dirty="0">
                <a:solidFill>
                  <a:schemeClr val="tx1"/>
                </a:solidFill>
                <a:latin typeface="Comic Sans MS"/>
              </a:rPr>
              <a:t>Stand: 11/2023</a:t>
            </a:r>
            <a:endParaRPr lang="de-DE" altLang="de-D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" y="130175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034088"/>
            <a:ext cx="3184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Logo_BeruflichesGymnas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626100"/>
            <a:ext cx="15144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8" y="507499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69" y="168359"/>
            <a:ext cx="16017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74638" y="662990"/>
            <a:ext cx="320357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de-DE" sz="1400" cap="small">
                <a:latin typeface="Arial" charset="0"/>
                <a:cs typeface="Arial" charset="0"/>
              </a:rPr>
              <a:t>Willy-Brandt-Berufskolleg</a:t>
            </a:r>
          </a:p>
          <a:p>
            <a:pPr algn="ctr" eaLnBrk="1" hangingPunct="1">
              <a:defRPr/>
            </a:pPr>
            <a:r>
              <a:rPr lang="de-DE" sz="1400" cap="small">
                <a:latin typeface="Arial" charset="0"/>
                <a:cs typeface="Arial" charset="0"/>
              </a:rPr>
              <a:t>Wir bilden berufliche Kompetenz</a:t>
            </a:r>
          </a:p>
        </p:txBody>
      </p:sp>
      <p:sp>
        <p:nvSpPr>
          <p:cNvPr id="4106" name="Titel 1"/>
          <p:cNvSpPr>
            <a:spLocks noGrp="1"/>
          </p:cNvSpPr>
          <p:nvPr>
            <p:ph type="ctrTitle"/>
          </p:nvPr>
        </p:nvSpPr>
        <p:spPr>
          <a:xfrm>
            <a:off x="685800" y="1779588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5400" b="1">
                <a:latin typeface="Comic Sans MS" panose="030F0702030302020204" pitchFamily="66" charset="0"/>
              </a:rPr>
              <a:t>Wege in die berufliche Bildung</a:t>
            </a:r>
            <a:endParaRPr lang="de-DE" altLang="de-DE" sz="5400">
              <a:latin typeface="Comic Sans MS" panose="030F0702030302020204" pitchFamily="66" charset="0"/>
            </a:endParaRPr>
          </a:p>
        </p:txBody>
      </p:sp>
      <p:pic>
        <p:nvPicPr>
          <p:cNvPr id="410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776913"/>
            <a:ext cx="2011362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849DE0AF-13AF-E106-CE68-3CE8B8CF5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5887" y="5723900"/>
            <a:ext cx="2357252" cy="858005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D2B89B4B-8867-8E3C-B37C-C829C9F50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7175" y="199930"/>
            <a:ext cx="1463919" cy="941508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A6DB4E46-44C1-9006-CC05-A239DA298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473" y="443163"/>
            <a:ext cx="1474872" cy="5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DE108F-4B75-9529-A0C7-A7FC1E9E40D3}"/>
              </a:ext>
            </a:extLst>
          </p:cNvPr>
          <p:cNvSpPr txBox="1"/>
          <p:nvPr/>
        </p:nvSpPr>
        <p:spPr>
          <a:xfrm>
            <a:off x="3899647" y="2906632"/>
            <a:ext cx="1287770" cy="351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6E91A5-2601-27FB-1471-98E8AF671247}"/>
              </a:ext>
            </a:extLst>
          </p:cNvPr>
          <p:cNvSpPr txBox="1"/>
          <p:nvPr/>
        </p:nvSpPr>
        <p:spPr>
          <a:xfrm>
            <a:off x="3423828" y="2410127"/>
            <a:ext cx="175846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>
              <a:latin typeface="Calibri"/>
              <a:ea typeface="Calibri"/>
            </a:endParaRPr>
          </a:p>
          <a:p>
            <a:endParaRPr lang="de-DE" sz="1400">
              <a:latin typeface="Calibri"/>
              <a:ea typeface="Calibri"/>
            </a:endParaRPr>
          </a:p>
          <a:p>
            <a:endParaRPr lang="de-DE" sz="1400">
              <a:latin typeface="Calibri"/>
              <a:ea typeface="Calibri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C455925-D951-B4DC-2D69-B4497D1979AE}"/>
              </a:ext>
            </a:extLst>
          </p:cNvPr>
          <p:cNvSpPr txBox="1">
            <a:spLocks/>
          </p:cNvSpPr>
          <p:nvPr/>
        </p:nvSpPr>
        <p:spPr>
          <a:xfrm>
            <a:off x="877890" y="92326"/>
            <a:ext cx="7889038" cy="104831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800" b="1" cap="small" dirty="0"/>
              <a:t>Willy-Brandt-Berufskolleg Duisburg-Rheinhausen</a:t>
            </a:r>
            <a:br>
              <a:rPr lang="de-DE" sz="2800" b="1" cap="small" dirty="0"/>
            </a:br>
            <a:r>
              <a:rPr lang="de-DE" sz="2800" b="1" cap="small" dirty="0"/>
              <a:t>Wir bilden berufliche Kompetenz</a:t>
            </a:r>
            <a:endParaRPr lang="de-DE" sz="2800" b="1" cap="small" dirty="0">
              <a:cs typeface="Calibri"/>
            </a:endParaRP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C97CA695-82FE-8614-0972-C37D90610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50766"/>
              </p:ext>
            </p:extLst>
          </p:nvPr>
        </p:nvGraphicFramePr>
        <p:xfrm>
          <a:off x="241766" y="1042149"/>
          <a:ext cx="8660467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17">
                  <a:extLst>
                    <a:ext uri="{9D8B030D-6E8A-4147-A177-3AD203B41FA5}">
                      <a16:colId xmlns:a16="http://schemas.microsoft.com/office/drawing/2014/main" val="4269915939"/>
                    </a:ext>
                  </a:extLst>
                </a:gridCol>
                <a:gridCol w="2225770">
                  <a:extLst>
                    <a:ext uri="{9D8B030D-6E8A-4147-A177-3AD203B41FA5}">
                      <a16:colId xmlns:a16="http://schemas.microsoft.com/office/drawing/2014/main" val="2533742935"/>
                    </a:ext>
                  </a:extLst>
                </a:gridCol>
                <a:gridCol w="1900122">
                  <a:extLst>
                    <a:ext uri="{9D8B030D-6E8A-4147-A177-3AD203B41FA5}">
                      <a16:colId xmlns:a16="http://schemas.microsoft.com/office/drawing/2014/main" val="2362394753"/>
                    </a:ext>
                  </a:extLst>
                </a:gridCol>
                <a:gridCol w="2369458">
                  <a:extLst>
                    <a:ext uri="{9D8B030D-6E8A-4147-A177-3AD203B41FA5}">
                      <a16:colId xmlns:a16="http://schemas.microsoft.com/office/drawing/2014/main" val="2571569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de-DE" sz="1700" dirty="0"/>
                        <a:t>Ihre Schüler*innen bringen folgenden Schulabschluss mit:</a:t>
                      </a:r>
                    </a:p>
                  </a:txBody>
                  <a:tcPr>
                    <a:solidFill>
                      <a:srgbClr val="B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B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noProof="0" dirty="0">
                        <a:latin typeface="Calibri"/>
                      </a:endParaRPr>
                    </a:p>
                  </a:txBody>
                  <a:tcPr>
                    <a:solidFill>
                      <a:srgbClr val="B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B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8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ohne </a:t>
                      </a:r>
                    </a:p>
                    <a:p>
                      <a:pPr lvl="0" algn="ctr">
                        <a:buNone/>
                      </a:pPr>
                      <a:r>
                        <a:rPr lang="de-DE" sz="1700" dirty="0"/>
                        <a:t>Schulabschluss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Erster </a:t>
                      </a:r>
                    </a:p>
                    <a:p>
                      <a:pPr lvl="0" algn="ctr">
                        <a:buNone/>
                      </a:pPr>
                      <a:r>
                        <a:rPr lang="de-DE" sz="1700" dirty="0"/>
                        <a:t>Schulabschluss </a:t>
                      </a:r>
                    </a:p>
                    <a:p>
                      <a:pPr lvl="0" algn="ctr">
                        <a:buNone/>
                      </a:pPr>
                      <a:r>
                        <a:rPr lang="de-DE" sz="1700" dirty="0"/>
                        <a:t>(HS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 Erster Erweiterter Schulabschluss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(HS 10)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Mittlerer Schulabschluss (MSA/Q)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8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/>
                        <a:t>Schwerpunkt</a:t>
                      </a:r>
                    </a:p>
                    <a:p>
                      <a:pPr lvl="0">
                        <a:buNone/>
                      </a:pPr>
                      <a:r>
                        <a:rPr lang="de-DE" sz="1700" dirty="0"/>
                        <a:t>Wirtschaft &amp; 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de-DE" sz="1700" dirty="0"/>
                        <a:t>Schwerpunkte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dirty="0"/>
                        <a:t>Wirtschaft &amp; Verwaltung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dirty="0"/>
                        <a:t>Metalltechnik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Schwerpunkte</a:t>
                      </a:r>
                      <a:endParaRPr lang="en-US" sz="1700" b="0" i="0" u="none" strike="noStrike" noProof="0" dirty="0"/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Wirtschaft &amp; Verwaltung</a:t>
                      </a:r>
                      <a:endParaRPr lang="en-US" sz="1700" b="0" i="0" u="none" strike="noStrike" noProof="0" dirty="0"/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Metalltechnik</a:t>
                      </a:r>
                      <a:endParaRPr lang="en-US" sz="1700" b="0" i="0" u="none" strike="noStrik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Schwerpunkte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Wirtschaft &amp; Verwaltung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Metalltechnik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Einjährige Ausbildungsvor-bereitung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Einjährige Berufsfachschule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Typ A</a:t>
                      </a:r>
                      <a:endParaRPr lang="en-US" sz="17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Einjährige Berufsfachschule</a:t>
                      </a:r>
                      <a:endParaRPr lang="en-US" sz="1700" b="0" i="0" u="none" strike="noStrike" noProof="0" dirty="0"/>
                    </a:p>
                    <a:p>
                      <a:pPr lvl="0">
                        <a:buNone/>
                      </a:pPr>
                      <a:r>
                        <a:rPr lang="de-DE" sz="1700" b="0" i="0" u="none" strike="noStrike" noProof="0" dirty="0">
                          <a:latin typeface="Calibri"/>
                        </a:rPr>
                        <a:t>Typ B</a:t>
                      </a:r>
                      <a:endParaRPr lang="en-US" sz="1700" b="0" i="0" u="none" strike="noStrike" noProof="0" dirty="0"/>
                    </a:p>
                    <a:p>
                      <a:pPr lvl="0">
                        <a:buNone/>
                      </a:pPr>
                      <a:endParaRPr lang="de-DE" sz="1700" b="0" i="0" u="none" strike="noStrik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700" b="0" i="0" u="none" strike="noStrike" noProof="0" dirty="0"/>
                        <a:t>Dauer: 2 Jahre:</a:t>
                      </a:r>
                      <a:endParaRPr lang="en-US" sz="1700" b="0" i="0" u="none" strike="noStrike" noProof="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b="0" i="0" u="none" strike="noStrike" noProof="0" dirty="0"/>
                        <a:t>Höhere Handelsschule</a:t>
                      </a:r>
                      <a:endParaRPr lang="en-US" sz="1700" b="0" i="0" u="none" strike="noStrike" noProof="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b="0" i="0" u="none" strike="noStrike" noProof="0" dirty="0"/>
                        <a:t>FOS Wirtschaft &amp; Verwaltung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b="0" i="0" u="none" strike="noStrike" noProof="0" dirty="0"/>
                        <a:t>FOS Metalltechnik</a:t>
                      </a:r>
                    </a:p>
                    <a:p>
                      <a:pPr lvl="0">
                        <a:buNone/>
                      </a:pPr>
                      <a:r>
                        <a:rPr lang="de-DE" sz="1700" b="0" i="0" u="none" strike="noStrike" noProof="0" dirty="0"/>
                        <a:t>Dauer: 3 Jahre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700" b="0" i="0" u="none" strike="noStrike" noProof="0" dirty="0"/>
                        <a:t>Assistenten*innen für Metalltechnik</a:t>
                      </a:r>
                      <a:endParaRPr lang="de-DE" sz="17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0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Ziel: Erster Schulabschluss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600" b="1" i="0" u="none" strike="noStrike" noProof="0" dirty="0">
                          <a:latin typeface="+mn-lt"/>
                        </a:rPr>
                        <a:t>Ziel: Erster Erweiterter Schulabschluss</a:t>
                      </a:r>
                      <a:endParaRPr lang="en-US" sz="1600" b="1" i="0" u="none" strike="noStrik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Ziel: Mittlerer Schulabschluss ggf. mit Q-Vermerk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Ziel: Fachhochschulreife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46330"/>
                  </a:ext>
                </a:extLst>
              </a:tr>
            </a:tbl>
          </a:graphicData>
        </a:graphic>
      </p:graphicFrame>
      <p:pic>
        <p:nvPicPr>
          <p:cNvPr id="13" name="Picture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239116CC-C494-622E-8A31-4B1EBA70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6" y="213818"/>
            <a:ext cx="716042" cy="7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9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>
                <a:latin typeface="Comic Sans MS" pitchFamily="66" charset="0"/>
                <a:ea typeface="+mn-ea"/>
                <a:cs typeface="+mn-cs"/>
              </a:rPr>
              <a:t>Wege in die berufliche Bildung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2800"/>
          </a:p>
          <a:p>
            <a:pPr eaLnBrk="1" hangingPunct="1">
              <a:buFontTx/>
              <a:buNone/>
            </a:pPr>
            <a:r>
              <a:rPr lang="de-DE" altLang="de-DE" sz="2800"/>
              <a:t>		</a:t>
            </a:r>
            <a:endParaRPr lang="de-DE" altLang="de-DE" sz="3600" b="1"/>
          </a:p>
          <a:p>
            <a:pPr eaLnBrk="1" hangingPunct="1">
              <a:buFontTx/>
              <a:buNone/>
            </a:pPr>
            <a:endParaRPr lang="de-DE" altLang="de-DE" sz="3600" b="1"/>
          </a:p>
          <a:p>
            <a:pPr eaLnBrk="1" hangingPunct="1">
              <a:buFontTx/>
              <a:buNone/>
            </a:pPr>
            <a:endParaRPr lang="de-DE" altLang="de-DE"/>
          </a:p>
        </p:txBody>
      </p:sp>
      <p:sp>
        <p:nvSpPr>
          <p:cNvPr id="24580" name="Rechteck 7"/>
          <p:cNvSpPr>
            <a:spLocks noChangeArrowheads="1"/>
          </p:cNvSpPr>
          <p:nvPr/>
        </p:nvSpPr>
        <p:spPr bwMode="auto">
          <a:xfrm>
            <a:off x="1236663" y="2438400"/>
            <a:ext cx="66611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4795" indent="-264795" algn="ctr">
              <a:spcBef>
                <a:spcPct val="0"/>
              </a:spcBef>
              <a:buNone/>
            </a:pPr>
            <a:r>
              <a:rPr lang="de-DE" altLang="de-DE" sz="2000" b="1">
                <a:latin typeface="Comic Sans MS"/>
                <a:cs typeface="Arial"/>
              </a:rPr>
              <a:t>Viele weitere Informationen und Tipps erhalten Sie von unseren Beratungslehrerinnen und Beratungslehrern.  </a:t>
            </a:r>
            <a:endParaRPr lang="de-DE"/>
          </a:p>
          <a:p>
            <a:pPr marL="264795" indent="-264795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omic Sans MS" panose="030F0702030302020204" pitchFamily="66" charset="0"/>
            </a:endParaRPr>
          </a:p>
          <a:p>
            <a:pPr marL="264795" indent="-264795"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Comic Sans MS"/>
                <a:cs typeface="Arial"/>
              </a:rPr>
              <a:t>Wir freuen uns auf den Kontakt mit Ihnen!</a:t>
            </a:r>
          </a:p>
          <a:p>
            <a:pPr marL="264795" indent="-264795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4581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0474" y="4909719"/>
            <a:ext cx="2417762" cy="1363663"/>
          </a:xfrm>
        </p:spPr>
      </p:pic>
    </p:spTree>
    <p:extLst>
      <p:ext uri="{BB962C8B-B14F-4D97-AF65-F5344CB8AC3E}">
        <p14:creationId xmlns:p14="http://schemas.microsoft.com/office/powerpoint/2010/main" val="282869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>
                <a:latin typeface="Comic Sans MS" pitchFamily="66" charset="0"/>
                <a:ea typeface="+mn-ea"/>
                <a:cs typeface="+mn-cs"/>
              </a:rPr>
              <a:t>Wege in die berufliche Bildung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628775"/>
            <a:ext cx="7921625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 sz="2000" b="1">
                <a:latin typeface="Comic Sans MS" panose="030F0702030302020204" pitchFamily="66" charset="0"/>
              </a:rPr>
              <a:t>Sekundarstufe I 	     			Klassen 5 - 9/10</a:t>
            </a:r>
            <a:r>
              <a:rPr lang="de-DE" altLang="de-DE" sz="2000">
                <a:latin typeface="Comic Sans MS" panose="030F0702030302020204" pitchFamily="66" charset="0"/>
              </a:rPr>
              <a:t>	</a:t>
            </a:r>
          </a:p>
          <a:p>
            <a:pPr marL="0" indent="0" algn="ctr" eaLnBrk="1" hangingPunct="1"/>
            <a:endParaRPr lang="de-DE" altLang="de-DE" sz="2800"/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843696" y="2163884"/>
            <a:ext cx="753732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Comic Sans MS"/>
                <a:cs typeface="Arial"/>
              </a:rPr>
              <a:t>Ziele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6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altLang="de-DE" sz="2000">
                <a:latin typeface="Comic Sans MS"/>
                <a:cs typeface="Arial"/>
              </a:rPr>
              <a:t> Erster Schulabschluss (HS 9)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de-DE" altLang="de-DE" sz="6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altLang="de-DE" sz="2000">
                <a:latin typeface="Comic Sans MS"/>
                <a:cs typeface="Arial"/>
              </a:rPr>
              <a:t> Erweiterter Erster Schulabschluss (HS 10)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de-DE" altLang="de-DE" sz="6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altLang="de-DE" sz="2000">
                <a:latin typeface="Comic Sans MS"/>
                <a:cs typeface="Arial"/>
              </a:rPr>
              <a:t> Mittlerer Schulabschluss (MSA/Q)</a:t>
            </a:r>
            <a:endParaRPr lang="de-DE"/>
          </a:p>
        </p:txBody>
      </p:sp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609600" y="4403725"/>
            <a:ext cx="547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Comic Sans MS" panose="030F0702030302020204" pitchFamily="66" charset="0"/>
              </a:rPr>
              <a:t>Ende der Vollzeitschulpflicht</a:t>
            </a:r>
            <a:endParaRPr lang="de-DE" altLang="de-DE" sz="2000" dirty="0"/>
          </a:p>
        </p:txBody>
      </p:sp>
      <p:sp>
        <p:nvSpPr>
          <p:cNvPr id="9" name="Pfeil nach unten 8"/>
          <p:cNvSpPr/>
          <p:nvPr/>
        </p:nvSpPr>
        <p:spPr>
          <a:xfrm>
            <a:off x="2916238" y="3916363"/>
            <a:ext cx="719137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7" name="Rechteck 7"/>
          <p:cNvSpPr>
            <a:spLocks noChangeArrowheads="1"/>
          </p:cNvSpPr>
          <p:nvPr/>
        </p:nvSpPr>
        <p:spPr bwMode="auto">
          <a:xfrm>
            <a:off x="684213" y="5775325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Comic Sans MS" panose="030F0702030302020204" pitchFamily="66" charset="0"/>
              </a:rPr>
              <a:t>Beginn der Schulpflicht der Sekundarstufe II</a:t>
            </a:r>
            <a:endParaRPr lang="de-DE" altLang="de-DE" sz="2000"/>
          </a:p>
        </p:txBody>
      </p:sp>
      <p:sp>
        <p:nvSpPr>
          <p:cNvPr id="10" name="Pfeil nach unten 9"/>
          <p:cNvSpPr/>
          <p:nvPr/>
        </p:nvSpPr>
        <p:spPr>
          <a:xfrm>
            <a:off x="2916238" y="5135563"/>
            <a:ext cx="719137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50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91618"/>
              </p:ext>
            </p:extLst>
          </p:nvPr>
        </p:nvGraphicFramePr>
        <p:xfrm>
          <a:off x="182563" y="1403350"/>
          <a:ext cx="8856662" cy="54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Beruf</a:t>
                      </a:r>
                    </a:p>
                  </a:txBody>
                  <a:tcPr marL="91432" marR="9143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andere Schulform</a:t>
                      </a:r>
                    </a:p>
                  </a:txBody>
                  <a:tcPr marL="91432" marR="91432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736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die Berufstätigkeit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Berufsausbildung/ duales System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Teilzeitbildungsgänge am Berufskolleg</a:t>
                      </a:r>
                    </a:p>
                  </a:txBody>
                  <a:tcPr marL="91432" marR="91432" marT="45723" marB="45723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Gesamtschule:</a:t>
                      </a:r>
                      <a:r>
                        <a:rPr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Oberstufe</a:t>
                      </a:r>
                    </a:p>
                    <a:p>
                      <a:pPr marL="285750" marR="0" lvl="0" indent="-28575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Gymnasium:</a:t>
                      </a:r>
                      <a:r>
                        <a:rPr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 	 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Oberstufe</a:t>
                      </a:r>
                    </a:p>
                  </a:txBody>
                  <a:tcPr marL="91432" marR="91432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3" marB="45723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Bildungsgänge HS 9 bis FHR/AHR</a:t>
                      </a:r>
                    </a:p>
                  </a:txBody>
                  <a:tcPr marL="91432" marR="91432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Ziele: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Schulabschlüsse der Sekundarstufe I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Fachhochschulreife (schulischer Teil)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Fachhochschulreife (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volle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Allgemeine Hochschulreife</a:t>
                      </a:r>
                    </a:p>
                  </a:txBody>
                  <a:tcPr marL="91432" marR="91432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>
                <a:latin typeface="Comic Sans MS" panose="030F0702030302020204" pitchFamily="66" charset="0"/>
              </a:rPr>
              <a:t>Wege nach der Sekundarstufe I </a:t>
            </a:r>
            <a:br>
              <a:rPr lang="de-DE" altLang="de-DE" sz="2800" b="1">
                <a:latin typeface="Comic Sans MS" panose="030F0702030302020204" pitchFamily="66" charset="0"/>
              </a:rPr>
            </a:br>
            <a:endParaRPr lang="de-DE" altLang="de-DE" sz="2800"/>
          </a:p>
        </p:txBody>
      </p:sp>
    </p:spTree>
    <p:extLst>
      <p:ext uri="{BB962C8B-B14F-4D97-AF65-F5344CB8AC3E}">
        <p14:creationId xmlns:p14="http://schemas.microsoft.com/office/powerpoint/2010/main" val="46449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71689"/>
              </p:ext>
            </p:extLst>
          </p:nvPr>
        </p:nvGraphicFramePr>
        <p:xfrm>
          <a:off x="12115" y="972219"/>
          <a:ext cx="9141651" cy="60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9573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ohne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Schul-abschluss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Erster Schulabschluss (HS 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9)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Erweiterter Erster </a:t>
                      </a:r>
                      <a:endParaRPr lang="de-DE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Schulabschluss  (HS 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10)</a:t>
                      </a:r>
                      <a:endParaRPr kumimoji="0" lang="de-DE"/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Mittlerer Schulabschluss (FOR)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Mittlerer Schulabschluss (FOR)/Q</a:t>
                      </a:r>
                    </a:p>
                  </a:txBody>
                  <a:tcPr marL="91432" marR="91432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BK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</a:t>
                      </a:r>
                      <a:r>
                        <a:rPr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Erster Schulabschluss(HS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9)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BK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</a:t>
                      </a:r>
                      <a:r>
                        <a:rPr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Erweiterter Erster Schul-abschuss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(HS 10)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BK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: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MSA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MSA Q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BK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: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FHR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FHR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AHR</a:t>
                      </a:r>
                    </a:p>
                  </a:txBody>
                  <a:tcPr marL="91432" marR="91432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997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Teilzeit-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oder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Vollzeit-schüler*innen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am</a:t>
                      </a:r>
                      <a:endParaRPr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Schüler*innen </a:t>
                      </a:r>
                      <a:endParaRPr lang="de-DE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 </a:t>
                      </a:r>
                      <a:endParaRPr lang="de-DE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Vollzeit-schüler*innen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</a:txBody>
                  <a:tcPr marL="91432" marR="91432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Berufs-ausbildung/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duales System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Berufs-ausbildung/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duales System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Berufs-ausbildung/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duales System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Berufs-ausbildung/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duales System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in eine Berufs-ausbildung/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duales System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6" name="Titel 5"/>
          <p:cNvSpPr>
            <a:spLocks noGrp="1"/>
          </p:cNvSpPr>
          <p:nvPr>
            <p:ph type="title"/>
          </p:nvPr>
        </p:nvSpPr>
        <p:spPr>
          <a:xfrm>
            <a:off x="457200" y="-66256"/>
            <a:ext cx="8229600" cy="1143000"/>
          </a:xfrm>
        </p:spPr>
        <p:txBody>
          <a:bodyPr/>
          <a:lstStyle/>
          <a:p>
            <a:r>
              <a:rPr lang="de-DE" altLang="de-DE" sz="2800" b="1">
                <a:latin typeface="Comic Sans MS" panose="030F0702030302020204" pitchFamily="66" charset="0"/>
              </a:rPr>
              <a:t>Wege nach der Sekundarstufe I </a:t>
            </a:r>
            <a:br>
              <a:rPr lang="de-DE" altLang="de-DE" sz="2800" b="1">
                <a:latin typeface="Comic Sans MS" panose="030F0702030302020204" pitchFamily="66" charset="0"/>
              </a:rPr>
            </a:br>
            <a:r>
              <a:rPr lang="de-DE" altLang="de-DE" sz="2800" b="1">
                <a:latin typeface="Comic Sans MS" panose="030F0702030302020204" pitchFamily="66" charset="0"/>
              </a:rPr>
              <a:t>am Berufskolleg</a:t>
            </a:r>
            <a:endParaRPr lang="de-DE" altLang="de-DE" sz="2800"/>
          </a:p>
        </p:txBody>
      </p:sp>
    </p:spTree>
    <p:extLst>
      <p:ext uri="{BB962C8B-B14F-4D97-AF65-F5344CB8AC3E}">
        <p14:creationId xmlns:p14="http://schemas.microsoft.com/office/powerpoint/2010/main" val="104708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>
                <a:latin typeface="Comic Sans MS" pitchFamily="66" charset="0"/>
              </a:rPr>
              <a:t>Wege in die berufliche Bildung</a:t>
            </a:r>
            <a:endParaRPr lang="de-DE" sz="400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59428158"/>
              </p:ext>
            </p:extLst>
          </p:nvPr>
        </p:nvGraphicFramePr>
        <p:xfrm>
          <a:off x="457200" y="1482634"/>
          <a:ext cx="8606118" cy="514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6772">
                <a:tc gridSpan="2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APO-BK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 Anlage A : Berufsschule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Bildungsgänge, die der Berufsausbildung bzw.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der Ausbildungsvorbereitung dienen sowie berufliche Kenntnisse,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Fähigkeiten und Fertigkeiten vermitteln</a:t>
                      </a:r>
                    </a:p>
                  </a:txBody>
                  <a:tcPr marL="91432" marR="91432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Berufsschule</a:t>
                      </a:r>
                    </a:p>
                  </a:txBody>
                  <a:tcPr marL="91432" marR="91432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Ausbildungsvorbereitung</a:t>
                      </a:r>
                    </a:p>
                  </a:txBody>
                  <a:tcPr marL="91432" marR="91432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Ziele: 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Erweiterter Erster Schulabschluss </a:t>
                      </a:r>
                      <a:endParaRPr lang="de-DE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          (HS 10),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MSA/Q, FHR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Erster Schulabschluss 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(HS 9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)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duale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Teilzeitschüler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innerhalb 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Berufsausbildung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Bestehen der Berufsabschlussprüfung und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FHR-Prüfung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am 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de-DE" sz="1600">
                          <a:latin typeface="Comic Sans MS"/>
                        </a:rPr>
                        <a:t>Mit begleitender beruflicher</a:t>
                      </a:r>
                      <a:r>
                        <a:rPr lang="de-DE" sz="1600" baseline="0">
                          <a:latin typeface="Comic Sans MS"/>
                        </a:rPr>
                        <a:t> Tätigkeit bzw. Jahrespraktikum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4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03042"/>
            <a:ext cx="8229600" cy="1143000"/>
          </a:xfrm>
        </p:spPr>
        <p:txBody>
          <a:bodyPr/>
          <a:lstStyle/>
          <a:p>
            <a:r>
              <a:rPr lang="de-DE" sz="4000" b="1">
                <a:latin typeface="Comic Sans MS" pitchFamily="66" charset="0"/>
              </a:rPr>
              <a:t>Wege in die berufliche Bildung</a:t>
            </a:r>
            <a:endParaRPr lang="de-DE" sz="400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6533537"/>
              </p:ext>
            </p:extLst>
          </p:nvPr>
        </p:nvGraphicFramePr>
        <p:xfrm>
          <a:off x="375022" y="846767"/>
          <a:ext cx="8372901" cy="557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390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APO-BK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 Anlage B: 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Bildungsgänge, die berufliche Kenntnisse, Fähigkeiten und Fertigkeiten vermitteln/ und einen Berufsabschluss nach Landesrecht vermitteln</a:t>
                      </a:r>
                    </a:p>
                  </a:txBody>
                  <a:tcPr marL="91432" marR="91432" marT="45728" marB="4572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1-jährig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Typ A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1-jährig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Typ B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2-jährig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63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</a:t>
                      </a:r>
                      <a:r>
                        <a:rPr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Erweiterter Erster Schulabschluss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(HS 10)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MSA/Q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: MSA/Q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     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Berufsabschluss nach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     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Landesrecht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114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endParaRPr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endParaRPr lang="de-DE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Berufskolleg</a:t>
                      </a:r>
                      <a:endParaRPr kumimoji="0" lang="de-DE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Bestehen der Berufs-abschlussprüfung (staatlich)</a:t>
                      </a: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4428"/>
            <a:ext cx="8229600" cy="843480"/>
          </a:xfrm>
        </p:spPr>
        <p:txBody>
          <a:bodyPr/>
          <a:lstStyle/>
          <a:p>
            <a:r>
              <a:rPr lang="de-DE" sz="4000" b="1">
                <a:latin typeface="Comic Sans MS" pitchFamily="66" charset="0"/>
              </a:rPr>
              <a:t>Wege in die berufliche Bildung</a:t>
            </a:r>
            <a:endParaRPr lang="de-DE" sz="400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3848759"/>
              </p:ext>
            </p:extLst>
          </p:nvPr>
        </p:nvGraphicFramePr>
        <p:xfrm>
          <a:off x="268941" y="655606"/>
          <a:ext cx="8606117" cy="608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8903">
                <a:tc gridSpan="3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APO-BK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 Anlage C : Höhere 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Bildungsgänge, die berufliche Kenntnisse, Fähigkeiten und Fertigkeiten/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und einen Berufsabschluss nach Landesrecht vermitteln</a:t>
                      </a:r>
                    </a:p>
                  </a:txBody>
                  <a:tcPr marL="91432" marR="91432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374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Höhere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lang="de-DE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2-jährig</a:t>
                      </a:r>
                    </a:p>
                  </a:txBody>
                  <a:tcPr marL="91432" marR="91432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Höhere Berufsfachschule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3-jährig</a:t>
                      </a:r>
                    </a:p>
                  </a:txBody>
                  <a:tcPr marL="91432" marR="91432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Fachoberschule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2-jährig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Klasse 11 und 12</a:t>
                      </a:r>
                      <a:r>
                        <a:rPr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/>
                      </a:endParaRPr>
                    </a:p>
                  </a:txBody>
                  <a:tcPr marL="91432" marR="91432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FHR (schulisch)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FHR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und Berufsabschluss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nach Landesrecht</a:t>
                      </a:r>
                      <a:endParaRPr kumimoji="0" lang="de-DE"/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: FHR</a:t>
                      </a: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am Berufskolleg</a:t>
                      </a:r>
                      <a:endParaRPr kumimoji="0" 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Erreichung der kompletten FHR: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mind. 2-jährige Berufstätigkeit oder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mind. 2-jährige Berufsausbildung oder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einschlägiges ½-jähriges Praktikum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endParaRPr lang="de-DE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 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Klasse 11: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mit gelenktem Praktikum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Klasse 12: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Vollzeitunterricht</a:t>
                      </a: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>
                <a:latin typeface="Comic Sans MS" pitchFamily="66" charset="0"/>
              </a:rPr>
              <a:t>Wege in die berufliche Bildung</a:t>
            </a:r>
            <a:endParaRPr lang="de-DE" sz="400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1091797"/>
              </p:ext>
            </p:extLst>
          </p:nvPr>
        </p:nvGraphicFramePr>
        <p:xfrm>
          <a:off x="348016" y="1286993"/>
          <a:ext cx="8495731" cy="549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96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Anlage D : Berufliches Gymnasium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Bildungsgänge, die berufliche Kenntnisse, Fähigkeiten und Fertigkeiten/und einen Berufs-abschluss nach Landesrecht vermitteln</a:t>
                      </a:r>
                    </a:p>
                  </a:txBody>
                  <a:tcPr marL="91432" marR="91432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Anlage E : Fachschule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/>
                        </a:rPr>
                        <a:t>Bildungsgänge, die der beruflichen Weiterbildung dienen und auf der beruflichen Erstausbildung und Berufserfahrung aufbauen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Berufliches Gymnasium</a:t>
                      </a:r>
                    </a:p>
                  </a:txBody>
                  <a:tcPr marL="91432" marR="91432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/>
                        </a:rPr>
                        <a:t>Fachschule</a:t>
                      </a:r>
                    </a:p>
                  </a:txBody>
                  <a:tcPr marL="91432" marR="91432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AHR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      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AHR mit Berufsabschluss nach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       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 Landesrecht</a:t>
                      </a: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Ziel: </a:t>
                      </a: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MSA/FHR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staatliche Abschlüsse und Teilabschlüsse der beruflichen Weiterbildung. Vorbereitung zur Übernahme von Führungsaufgaben</a:t>
                      </a:r>
                      <a:r>
                        <a:rPr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313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Vollzeitschüler</a:t>
                      </a:r>
                      <a:r>
                        <a:rPr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*innen</a:t>
                      </a:r>
                      <a:endParaRPr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am Berufskolleg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Unterschiedliche Unterrichtsformen am Berufskolleg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2" marR="91432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874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667D3576DD034BB0B5FF70EE530CC1" ma:contentTypeVersion="2" ma:contentTypeDescription="Ein neues Dokument erstellen." ma:contentTypeScope="" ma:versionID="ae3db79df228c11df43ce128d7ff0790">
  <xsd:schema xmlns:xsd="http://www.w3.org/2001/XMLSchema" xmlns:xs="http://www.w3.org/2001/XMLSchema" xmlns:p="http://schemas.microsoft.com/office/2006/metadata/properties" xmlns:ns2="9547ee8d-6964-473c-8d0b-a9a4133cf1e3" targetNamespace="http://schemas.microsoft.com/office/2006/metadata/properties" ma:root="true" ma:fieldsID="a9a509dbb4b9aaeed9dd273b4c7c329a" ns2:_="">
    <xsd:import namespace="9547ee8d-6964-473c-8d0b-a9a4133cf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7ee8d-6964-473c-8d0b-a9a4133cf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2F9F6-794C-49B1-9A24-5584362462BB}">
  <ds:schemaRefs>
    <ds:schemaRef ds:uri="9547ee8d-6964-473c-8d0b-a9a4133cf1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F0755F-B136-4053-A6DF-3B4B9D62CFC9}">
  <ds:schemaRefs>
    <ds:schemaRef ds:uri="http://schemas.openxmlformats.org/package/2006/metadata/core-properties"/>
    <ds:schemaRef ds:uri="http://purl.org/dc/dcmitype/"/>
    <ds:schemaRef ds:uri="9547ee8d-6964-473c-8d0b-a9a4133cf1e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3595E4-8876-4EB5-94B9-A66621604B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Bildschirmpräsentation (4:3)</PresentationFormat>
  <Paragraphs>594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Comic Sans MS</vt:lpstr>
      <vt:lpstr>Times New Roman</vt:lpstr>
      <vt:lpstr>Wingdings</vt:lpstr>
      <vt:lpstr>Larissa-Design</vt:lpstr>
      <vt:lpstr>Office-Design</vt:lpstr>
      <vt:lpstr>PowerPoint-Präsentation</vt:lpstr>
      <vt:lpstr>Wege in die berufliche Bildung</vt:lpstr>
      <vt:lpstr>Wege in die berufliche Bildung</vt:lpstr>
      <vt:lpstr>Wege nach der Sekundarstufe I  </vt:lpstr>
      <vt:lpstr>Wege nach der Sekundarstufe I  am Berufskolleg</vt:lpstr>
      <vt:lpstr>Wege in die berufliche Bildung</vt:lpstr>
      <vt:lpstr>Wege in die berufliche Bildung</vt:lpstr>
      <vt:lpstr>Wege in die berufliche Bildung</vt:lpstr>
      <vt:lpstr>Wege in die berufliche Bildung</vt:lpstr>
      <vt:lpstr>Wege in die berufliche Bildung - Die Berufskollegs - </vt:lpstr>
      <vt:lpstr>Wege in die berufliche Bildung - Die Berufskollegs -</vt:lpstr>
      <vt:lpstr>PowerPoint-Präsentation</vt:lpstr>
      <vt:lpstr>PowerPoint-Präsentation</vt:lpstr>
      <vt:lpstr>Robert-Bosch-Berufskolleg</vt:lpstr>
      <vt:lpstr>PowerPoint-Präsentation</vt:lpstr>
      <vt:lpstr>PowerPoint-Präsentation</vt:lpstr>
      <vt:lpstr>Kaufmännisches Berufskolleg Duisburg-Mitte</vt:lpstr>
      <vt:lpstr>Bertolt-Brecht-Berufskolleg</vt:lpstr>
      <vt:lpstr>PowerPoint-Präsentation</vt:lpstr>
      <vt:lpstr>PowerPoint-Präsentation</vt:lpstr>
      <vt:lpstr>Wege in die berufliche Bildung</vt:lpstr>
    </vt:vector>
  </TitlesOfParts>
  <Company>St.-DU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Wege in die berufliche Bildung</dc:title>
  <dc:creator>ltim</dc:creator>
  <cp:lastModifiedBy>Altan Küney</cp:lastModifiedBy>
  <cp:revision>20</cp:revision>
  <dcterms:created xsi:type="dcterms:W3CDTF">2013-10-17T11:09:37Z</dcterms:created>
  <dcterms:modified xsi:type="dcterms:W3CDTF">2023-11-23T14:28:08Z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0x01010043667D3576DD034BB0B5FF70EE530CC1</vt:lpwstr>
  </property>
</Properties>
</file>